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Lst>
  <p:notesMasterIdLst>
    <p:notesMasterId r:id="rId6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9144000" cy="5143500" type="screen16x9"/>
  <p:notesSz cx="6858000" cy="9144000"/>
  <p:embeddedFontLst>
    <p:embeddedFont>
      <p:font typeface="Roboto" panose="020B0604020202020204" charset="0"/>
      <p:regular r:id="rId62"/>
      <p:bold r:id="rId63"/>
      <p:italic r:id="rId64"/>
      <p:boldItalic r:id="rId65"/>
    </p:embeddedFont>
    <p:embeddedFont>
      <p:font typeface="Roboto Light" panose="020B0604020202020204" charset="0"/>
      <p:regular r:id="rId66"/>
      <p:bold r:id="rId67"/>
      <p:italic r:id="rId68"/>
      <p:boldItalic r:id="rId69"/>
    </p:embeddedFont>
    <p:embeddedFont>
      <p:font typeface="Roboto Medium" panose="020B0604020202020204" charset="0"/>
      <p:regular r:id="rId70"/>
      <p:bold r:id="rId71"/>
      <p:italic r:id="rId72"/>
      <p:boldItalic r:id="rId73"/>
    </p:embeddedFont>
    <p:embeddedFont>
      <p:font typeface="Roboto Thin"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26">
          <p15:clr>
            <a:srgbClr val="9AA0A6"/>
          </p15:clr>
        </p15:guide>
        <p15:guide id="2" pos="288">
          <p15:clr>
            <a:srgbClr val="9AA0A6"/>
          </p15:clr>
        </p15:guide>
        <p15:guide id="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252" y="126"/>
      </p:cViewPr>
      <p:guideLst>
        <p:guide orient="horz" pos="426"/>
        <p:guide pos="288"/>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4789b2c7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4789b2c7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74caf1569a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74caf1569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74caf1569a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74caf1569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74caf1569a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74caf1569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6"/>
        <p:cNvGrpSpPr/>
        <p:nvPr/>
      </p:nvGrpSpPr>
      <p:grpSpPr>
        <a:xfrm>
          <a:off x="0" y="0"/>
          <a:ext cx="0" cy="0"/>
          <a:chOff x="0" y="0"/>
          <a:chExt cx="0" cy="0"/>
        </a:xfrm>
      </p:grpSpPr>
      <p:sp>
        <p:nvSpPr>
          <p:cNvPr id="2197" name="Google Shape;2197;g751df9d789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8" name="Google Shape;2198;g751df9d789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74caf1569a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74caf1569a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2"/>
        <p:cNvGrpSpPr/>
        <p:nvPr/>
      </p:nvGrpSpPr>
      <p:grpSpPr>
        <a:xfrm>
          <a:off x="0" y="0"/>
          <a:ext cx="0" cy="0"/>
          <a:chOff x="0" y="0"/>
          <a:chExt cx="0" cy="0"/>
        </a:xfrm>
      </p:grpSpPr>
      <p:sp>
        <p:nvSpPr>
          <p:cNvPr id="2223" name="Google Shape;2223;g74caf1569a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4" name="Google Shape;2224;g74caf1569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2"/>
        <p:cNvGrpSpPr/>
        <p:nvPr/>
      </p:nvGrpSpPr>
      <p:grpSpPr>
        <a:xfrm>
          <a:off x="0" y="0"/>
          <a:ext cx="0" cy="0"/>
          <a:chOff x="0" y="0"/>
          <a:chExt cx="0" cy="0"/>
        </a:xfrm>
      </p:grpSpPr>
      <p:sp>
        <p:nvSpPr>
          <p:cNvPr id="2233" name="Google Shape;2233;g74caf1569a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4" name="Google Shape;2234;g74caf1569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751df9d789_1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751df9d789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751df9d789_1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751df9d789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751df9d789_1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751df9d789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shutterstock_761028559</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751df9d789_0_10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751df9d789_0_10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74caf1569a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74caf1569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74caf1569a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74caf156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shutterstock_171417809</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751df9d789_1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1" name="Google Shape;2301;g751df9d789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74caf1569a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74caf1569a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3"/>
        <p:cNvGrpSpPr/>
        <p:nvPr/>
      </p:nvGrpSpPr>
      <p:grpSpPr>
        <a:xfrm>
          <a:off x="0" y="0"/>
          <a:ext cx="0" cy="0"/>
          <a:chOff x="0" y="0"/>
          <a:chExt cx="0" cy="0"/>
        </a:xfrm>
      </p:grpSpPr>
      <p:sp>
        <p:nvSpPr>
          <p:cNvPr id="2314" name="Google Shape;2314;g74caf1569a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5" name="Google Shape;2315;g74caf1569a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74caf1569a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74caf1569a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4"/>
        <p:cNvGrpSpPr/>
        <p:nvPr/>
      </p:nvGrpSpPr>
      <p:grpSpPr>
        <a:xfrm>
          <a:off x="0" y="0"/>
          <a:ext cx="0" cy="0"/>
          <a:chOff x="0" y="0"/>
          <a:chExt cx="0" cy="0"/>
        </a:xfrm>
      </p:grpSpPr>
      <p:sp>
        <p:nvSpPr>
          <p:cNvPr id="2325" name="Google Shape;2325;gb1a4b9b7c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6" name="Google Shape;2326;gb1a4b9b7c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g751df9d789_1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7" name="Google Shape;2347;g751df9d789_1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shutterstock_1229109085</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751df9d789_0_3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751df9d789_0_3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shutterstock_666699460</a:t>
            </a:r>
            <a:endParaRPr sz="900" i="1">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g84764ae3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4" name="Google Shape;2364;g84764ae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shutterstock_1083618569</a:t>
            </a:r>
            <a:endParaRPr sz="900" i="1">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g74caf1569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1" name="Google Shape;2061;g74caf156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9"/>
        <p:cNvGrpSpPr/>
        <p:nvPr/>
      </p:nvGrpSpPr>
      <p:grpSpPr>
        <a:xfrm>
          <a:off x="0" y="0"/>
          <a:ext cx="0" cy="0"/>
          <a:chOff x="0" y="0"/>
          <a:chExt cx="0" cy="0"/>
        </a:xfrm>
      </p:grpSpPr>
      <p:sp>
        <p:nvSpPr>
          <p:cNvPr id="2370" name="Google Shape;2370;g74f61e020f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1" name="Google Shape;2371;g74f61e020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751df9d789_1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4" name="Google Shape;2384;g751df9d789_1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7"/>
        <p:cNvGrpSpPr/>
        <p:nvPr/>
      </p:nvGrpSpPr>
      <p:grpSpPr>
        <a:xfrm>
          <a:off x="0" y="0"/>
          <a:ext cx="0" cy="0"/>
          <a:chOff x="0" y="0"/>
          <a:chExt cx="0" cy="0"/>
        </a:xfrm>
      </p:grpSpPr>
      <p:sp>
        <p:nvSpPr>
          <p:cNvPr id="2398" name="Google Shape;2398;g74f61e020f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9" name="Google Shape;2399;g74f61e020f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74f61e020f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74f61e020f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shutterstock_1067406764</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g751df9d789_1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8" name="Google Shape;2418;g751df9d789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74f61e020f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74f61e020f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g74f61e020f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7" name="Google Shape;2447;g74f61e020f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g74f61e020f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3" name="Google Shape;2453;g74f61e020f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74f61e020f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74f61e020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g751df9d789_0_1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5" name="Google Shape;2465;g751df9d789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sz="10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a:solidFill>
                  <a:schemeClr val="dk1"/>
                </a:solidFill>
              </a:rPr>
              <a:t>Break</a:t>
            </a:r>
            <a:endParaRPr sz="1000" i="1">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74caf1569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74caf1569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74f61e020f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74f61e020f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g74f61e020f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7" name="Google Shape;2477;g74f61e020f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3"/>
        <p:cNvGrpSpPr/>
        <p:nvPr/>
      </p:nvGrpSpPr>
      <p:grpSpPr>
        <a:xfrm>
          <a:off x="0" y="0"/>
          <a:ext cx="0" cy="0"/>
          <a:chOff x="0" y="0"/>
          <a:chExt cx="0" cy="0"/>
        </a:xfrm>
      </p:grpSpPr>
      <p:sp>
        <p:nvSpPr>
          <p:cNvPr id="2484" name="Google Shape;2484;g751df9d789_1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5" name="Google Shape;2485;g751df9d789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74f61e020f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74f61e020f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0"/>
        <p:cNvGrpSpPr/>
        <p:nvPr/>
      </p:nvGrpSpPr>
      <p:grpSpPr>
        <a:xfrm>
          <a:off x="0" y="0"/>
          <a:ext cx="0" cy="0"/>
          <a:chOff x="0" y="0"/>
          <a:chExt cx="0" cy="0"/>
        </a:xfrm>
      </p:grpSpPr>
      <p:sp>
        <p:nvSpPr>
          <p:cNvPr id="2501" name="Google Shape;2501;g74f61e020f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2" name="Google Shape;2502;g74f61e020f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74f61e020f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8" name="Google Shape;2508;g74f61e020f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74f61e020f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74f61e020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1"/>
        <p:cNvGrpSpPr/>
        <p:nvPr/>
      </p:nvGrpSpPr>
      <p:grpSpPr>
        <a:xfrm>
          <a:off x="0" y="0"/>
          <a:ext cx="0" cy="0"/>
          <a:chOff x="0" y="0"/>
          <a:chExt cx="0" cy="0"/>
        </a:xfrm>
      </p:grpSpPr>
      <p:sp>
        <p:nvSpPr>
          <p:cNvPr id="2522" name="Google Shape;2522;g74f61e020f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3" name="Google Shape;2523;g74f61e020f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74f61e020f_1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74f61e020f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74f61e020f_1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74f61e020f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7"/>
        <p:cNvGrpSpPr/>
        <p:nvPr/>
      </p:nvGrpSpPr>
      <p:grpSpPr>
        <a:xfrm>
          <a:off x="0" y="0"/>
          <a:ext cx="0" cy="0"/>
          <a:chOff x="0" y="0"/>
          <a:chExt cx="0" cy="0"/>
        </a:xfrm>
      </p:grpSpPr>
      <p:sp>
        <p:nvSpPr>
          <p:cNvPr id="2088" name="Google Shape;2088;g74caf1569a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9" name="Google Shape;2089;g74caf1569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g74f61e020f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6" name="Google Shape;2546;g74f61e020f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0"/>
        <p:cNvGrpSpPr/>
        <p:nvPr/>
      </p:nvGrpSpPr>
      <p:grpSpPr>
        <a:xfrm>
          <a:off x="0" y="0"/>
          <a:ext cx="0" cy="0"/>
          <a:chOff x="0" y="0"/>
          <a:chExt cx="0" cy="0"/>
        </a:xfrm>
      </p:grpSpPr>
      <p:sp>
        <p:nvSpPr>
          <p:cNvPr id="2551" name="Google Shape;2551;g751df9d789_1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2" name="Google Shape;2552;g751df9d789_1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74f61e020f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74f61e020f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9"/>
        <p:cNvGrpSpPr/>
        <p:nvPr/>
      </p:nvGrpSpPr>
      <p:grpSpPr>
        <a:xfrm>
          <a:off x="0" y="0"/>
          <a:ext cx="0" cy="0"/>
          <a:chOff x="0" y="0"/>
          <a:chExt cx="0" cy="0"/>
        </a:xfrm>
      </p:grpSpPr>
      <p:sp>
        <p:nvSpPr>
          <p:cNvPr id="2580" name="Google Shape;2580;g74f61e020f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1" name="Google Shape;2581;g74f61e020f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751df9d789_1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751df9d789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74f61e020f_1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74f61e020f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74f61e020f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g74f61e020f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74f61e020f_1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74f61e020f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74f61e020f_1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74f61e020f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74caf1569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74caf1569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751df9d789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751df9d789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74caf1569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74caf1569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751df9d789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7" name="Google Shape;2127;g751df9d78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Shutterstock_1580200669 and shutterstock_309813590</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22"/>
        <p:cNvGrpSpPr/>
        <p:nvPr/>
      </p:nvGrpSpPr>
      <p:grpSpPr>
        <a:xfrm>
          <a:off x="0" y="0"/>
          <a:ext cx="0" cy="0"/>
          <a:chOff x="0" y="0"/>
          <a:chExt cx="0" cy="0"/>
        </a:xfrm>
      </p:grpSpPr>
      <p:sp>
        <p:nvSpPr>
          <p:cNvPr id="2023" name="Google Shape;2023;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5"/>
        <p:cNvGrpSpPr/>
        <p:nvPr/>
      </p:nvGrpSpPr>
      <p:grpSpPr>
        <a:xfrm>
          <a:off x="0" y="0"/>
          <a:ext cx="0" cy="0"/>
          <a:chOff x="0" y="0"/>
          <a:chExt cx="0" cy="0"/>
        </a:xfrm>
      </p:grpSpPr>
      <p:pic>
        <p:nvPicPr>
          <p:cNvPr id="2026" name="Google Shape;2026;p10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7" name="Google Shape;2027;p10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8" name="Google Shape;2028;p10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9" name="Google Shape;2029;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030"/>
        <p:cNvGrpSpPr/>
        <p:nvPr/>
      </p:nvGrpSpPr>
      <p:grpSpPr>
        <a:xfrm>
          <a:off x="0" y="0"/>
          <a:ext cx="0" cy="0"/>
          <a:chOff x="0" y="0"/>
          <a:chExt cx="0" cy="0"/>
        </a:xfrm>
      </p:grpSpPr>
      <p:sp>
        <p:nvSpPr>
          <p:cNvPr id="2031" name="Google Shape;2031;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2032" name="Google Shape;2032;p10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462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3051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5" name="Google Shape;2015;p10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6" name="Google Shape;2016;p10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7" name="Google Shape;2017;p10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theme" Target="../theme/theme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hyperlink" Target="https://dribbble.com/shots/10726037-Connect-animation-Create-an-account" TargetMode="External"/><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38.gif"/></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hyperlink" Target="https://dribbble.com/shots/5018207-Security" TargetMode="External"/><Relationship Id="rId2" Type="http://schemas.openxmlformats.org/officeDocument/2006/relationships/notesSlide" Target="../notesSlides/notesSlide3.xml"/><Relationship Id="rId1" Type="http://schemas.openxmlformats.org/officeDocument/2006/relationships/slideLayout" Target="../slideLayouts/slideLayout58.xml"/><Relationship Id="rId4" Type="http://schemas.openxmlformats.org/officeDocument/2006/relationships/image" Target="../media/image30.gif"/></Relationships>
</file>

<file path=ppt/slides/_rels/slide30.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30.xml"/><Relationship Id="rId1" Type="http://schemas.openxmlformats.org/officeDocument/2006/relationships/slideLayout" Target="../slideLayouts/slideLayout58.xml"/><Relationship Id="rId4" Type="http://schemas.openxmlformats.org/officeDocument/2006/relationships/hyperlink" Target="https://dribbble.com/shots/3299406-Collecting-Data"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5.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9.xml"/></Relationships>
</file>

<file path=ppt/slides/_rels/slide39.xml.rels><?xml version="1.0" encoding="UTF-8" standalone="yes"?>
<Relationships xmlns="http://schemas.openxmlformats.org/package/2006/relationships"><Relationship Id="rId3" Type="http://schemas.openxmlformats.org/officeDocument/2006/relationships/hyperlink" Target="http://www.youtube.com/watch?v=5ZDLqbCjads" TargetMode="External"/><Relationship Id="rId2" Type="http://schemas.openxmlformats.org/officeDocument/2006/relationships/notesSlide" Target="../notesSlides/notesSlide39.xml"/><Relationship Id="rId1" Type="http://schemas.openxmlformats.org/officeDocument/2006/relationships/slideLayout" Target="../slideLayouts/slideLayout101.xml"/><Relationship Id="rId4" Type="http://schemas.openxmlformats.org/officeDocument/2006/relationships/image" Target="../media/image4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hyperlink" Target="https://dribbble.com/shots/8025303-Beware-big-brother-is-watching-you" TargetMode="External"/><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31.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5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106"/>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Penetration Testing Day 1</a:t>
            </a:r>
            <a:endParaRPr/>
          </a:p>
        </p:txBody>
      </p:sp>
      <p:sp>
        <p:nvSpPr>
          <p:cNvPr id="2038" name="Google Shape;2038;p106"/>
          <p:cNvSpPr txBox="1">
            <a:spLocks noGrp="1"/>
          </p:cNvSpPr>
          <p:nvPr>
            <p:ph type="title" idx="2"/>
          </p:nvPr>
        </p:nvSpPr>
        <p:spPr>
          <a:xfrm>
            <a:off x="274350" y="18288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Introduction to Pen Testing and Open Source Intelligence</a:t>
            </a:r>
            <a:endParaRPr>
              <a:latin typeface="Roboto Light"/>
              <a:ea typeface="Roboto Light"/>
              <a:cs typeface="Roboto Light"/>
              <a:sym typeface="Roboto Light"/>
            </a:endParaRPr>
          </a:p>
        </p:txBody>
      </p:sp>
      <p:sp>
        <p:nvSpPr>
          <p:cNvPr id="2039" name="Google Shape;2039;p10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a:t>
            </a:fld>
            <a:endParaRPr sz="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3BA"/>
        </a:solidFill>
        <a:effectLst/>
      </p:bgPr>
    </p:bg>
    <p:spTree>
      <p:nvGrpSpPr>
        <p:cNvPr id="1" name="Shape 2145"/>
        <p:cNvGrpSpPr/>
        <p:nvPr/>
      </p:nvGrpSpPr>
      <p:grpSpPr>
        <a:xfrm>
          <a:off x="0" y="0"/>
          <a:ext cx="0" cy="0"/>
          <a:chOff x="0" y="0"/>
          <a:chExt cx="0" cy="0"/>
        </a:xfrm>
      </p:grpSpPr>
      <p:sp>
        <p:nvSpPr>
          <p:cNvPr id="2146" name="Google Shape;2146;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Stages of Engagement</a:t>
            </a:r>
            <a:endParaRPr/>
          </a:p>
        </p:txBody>
      </p:sp>
      <p:sp>
        <p:nvSpPr>
          <p:cNvPr id="2147" name="Google Shape;2147;p115"/>
          <p:cNvSpPr txBox="1">
            <a:spLocks noGrp="1"/>
          </p:cNvSpPr>
          <p:nvPr>
            <p:ph type="subTitle" idx="1"/>
          </p:nvPr>
        </p:nvSpPr>
        <p:spPr>
          <a:xfrm>
            <a:off x="0" y="599775"/>
            <a:ext cx="9144000" cy="3648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1200"/>
              </a:spcAft>
              <a:buClr>
                <a:schemeClr val="dk1"/>
              </a:buClr>
              <a:buSzPts val="1100"/>
              <a:buFont typeface="Arial"/>
              <a:buNone/>
            </a:pPr>
            <a:r>
              <a:rPr lang="en"/>
              <a:t>An engagement consists of five stages, similar to the stages of other offensive security practices we’ve explored in past units:</a:t>
            </a:r>
            <a:endParaRPr/>
          </a:p>
        </p:txBody>
      </p:sp>
      <p:sp>
        <p:nvSpPr>
          <p:cNvPr id="2148" name="Google Shape;2148;p11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10</a:t>
            </a:fld>
            <a:endParaRPr sz="600"/>
          </a:p>
        </p:txBody>
      </p:sp>
      <p:sp>
        <p:nvSpPr>
          <p:cNvPr id="2149" name="Google Shape;2149;p115"/>
          <p:cNvSpPr/>
          <p:nvPr/>
        </p:nvSpPr>
        <p:spPr>
          <a:xfrm>
            <a:off x="1362456" y="13764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0" name="Google Shape;2150;p115"/>
          <p:cNvGrpSpPr/>
          <p:nvPr/>
        </p:nvGrpSpPr>
        <p:grpSpPr>
          <a:xfrm>
            <a:off x="457200" y="1376425"/>
            <a:ext cx="776889" cy="621300"/>
            <a:chOff x="457200" y="1378813"/>
            <a:chExt cx="776889" cy="621300"/>
          </a:xfrm>
        </p:grpSpPr>
        <p:sp>
          <p:nvSpPr>
            <p:cNvPr id="2151" name="Google Shape;2151;p11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52" name="Google Shape;2152;p115"/>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3" name="Google Shape;2153;p115"/>
          <p:cNvGrpSpPr/>
          <p:nvPr/>
        </p:nvGrpSpPr>
        <p:grpSpPr>
          <a:xfrm>
            <a:off x="457200" y="2076325"/>
            <a:ext cx="776889" cy="621300"/>
            <a:chOff x="457200" y="1378813"/>
            <a:chExt cx="776889" cy="621300"/>
          </a:xfrm>
        </p:grpSpPr>
        <p:sp>
          <p:nvSpPr>
            <p:cNvPr id="2154" name="Google Shape;2154;p11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55" name="Google Shape;2155;p115"/>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6" name="Google Shape;2156;p115"/>
          <p:cNvGrpSpPr/>
          <p:nvPr/>
        </p:nvGrpSpPr>
        <p:grpSpPr>
          <a:xfrm>
            <a:off x="457200" y="2769050"/>
            <a:ext cx="776889" cy="621300"/>
            <a:chOff x="457200" y="1378813"/>
            <a:chExt cx="776889" cy="621300"/>
          </a:xfrm>
        </p:grpSpPr>
        <p:sp>
          <p:nvSpPr>
            <p:cNvPr id="2157" name="Google Shape;2157;p11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8" name="Google Shape;2158;p115"/>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115"/>
          <p:cNvGrpSpPr/>
          <p:nvPr/>
        </p:nvGrpSpPr>
        <p:grpSpPr>
          <a:xfrm>
            <a:off x="457200" y="3466550"/>
            <a:ext cx="776889" cy="621300"/>
            <a:chOff x="457200" y="1378813"/>
            <a:chExt cx="776889" cy="621300"/>
          </a:xfrm>
        </p:grpSpPr>
        <p:sp>
          <p:nvSpPr>
            <p:cNvPr id="2160" name="Google Shape;2160;p115"/>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61" name="Google Shape;2161;p115"/>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115"/>
          <p:cNvSpPr txBox="1">
            <a:spLocks noGrp="1"/>
          </p:cNvSpPr>
          <p:nvPr>
            <p:ph type="subTitle" idx="1"/>
          </p:nvPr>
        </p:nvSpPr>
        <p:spPr>
          <a:xfrm>
            <a:off x="-75" y="13956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Planning and Reconnaissance </a:t>
            </a:r>
            <a:endParaRPr sz="1600">
              <a:latin typeface="Roboto"/>
              <a:ea typeface="Roboto"/>
              <a:cs typeface="Roboto"/>
              <a:sym typeface="Roboto"/>
            </a:endParaRPr>
          </a:p>
        </p:txBody>
      </p:sp>
      <p:sp>
        <p:nvSpPr>
          <p:cNvPr id="2163" name="Google Shape;2163;p115"/>
          <p:cNvSpPr/>
          <p:nvPr/>
        </p:nvSpPr>
        <p:spPr>
          <a:xfrm>
            <a:off x="1352550" y="20787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5"/>
          <p:cNvSpPr/>
          <p:nvPr/>
        </p:nvSpPr>
        <p:spPr>
          <a:xfrm>
            <a:off x="1352550" y="27690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15"/>
          <p:cNvSpPr/>
          <p:nvPr/>
        </p:nvSpPr>
        <p:spPr>
          <a:xfrm>
            <a:off x="1352550" y="34617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15"/>
          <p:cNvSpPr txBox="1">
            <a:spLocks noGrp="1"/>
          </p:cNvSpPr>
          <p:nvPr>
            <p:ph type="subTitle" idx="2"/>
          </p:nvPr>
        </p:nvSpPr>
        <p:spPr>
          <a:xfrm>
            <a:off x="-12175" y="20811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Scanning </a:t>
            </a:r>
            <a:endParaRPr/>
          </a:p>
        </p:txBody>
      </p:sp>
      <p:sp>
        <p:nvSpPr>
          <p:cNvPr id="2167" name="Google Shape;2167;p115"/>
          <p:cNvSpPr txBox="1">
            <a:spLocks noGrp="1"/>
          </p:cNvSpPr>
          <p:nvPr>
            <p:ph type="subTitle" idx="3"/>
          </p:nvPr>
        </p:nvSpPr>
        <p:spPr>
          <a:xfrm>
            <a:off x="0" y="27714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Exploitation</a:t>
            </a:r>
            <a:endParaRPr/>
          </a:p>
        </p:txBody>
      </p:sp>
      <p:sp>
        <p:nvSpPr>
          <p:cNvPr id="2168" name="Google Shape;2168;p115"/>
          <p:cNvSpPr txBox="1">
            <a:spLocks noGrp="1"/>
          </p:cNvSpPr>
          <p:nvPr>
            <p:ph type="subTitle" idx="4"/>
          </p:nvPr>
        </p:nvSpPr>
        <p:spPr>
          <a:xfrm>
            <a:off x="-12300" y="3461763"/>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Post-Exploitation</a:t>
            </a:r>
            <a:endParaRPr/>
          </a:p>
        </p:txBody>
      </p:sp>
      <p:grpSp>
        <p:nvGrpSpPr>
          <p:cNvPr id="2169" name="Google Shape;2169;p115"/>
          <p:cNvGrpSpPr/>
          <p:nvPr/>
        </p:nvGrpSpPr>
        <p:grpSpPr>
          <a:xfrm>
            <a:off x="469500" y="4159275"/>
            <a:ext cx="776889" cy="621300"/>
            <a:chOff x="457200" y="1378813"/>
            <a:chExt cx="776889" cy="621300"/>
          </a:xfrm>
        </p:grpSpPr>
        <p:sp>
          <p:nvSpPr>
            <p:cNvPr id="2170" name="Google Shape;2170;p115"/>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171" name="Google Shape;2171;p115"/>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2" name="Google Shape;2172;p115"/>
          <p:cNvSpPr/>
          <p:nvPr/>
        </p:nvSpPr>
        <p:spPr>
          <a:xfrm>
            <a:off x="1364850" y="41545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15"/>
          <p:cNvSpPr txBox="1">
            <a:spLocks noGrp="1"/>
          </p:cNvSpPr>
          <p:nvPr>
            <p:ph type="subTitle" idx="5"/>
          </p:nvPr>
        </p:nvSpPr>
        <p:spPr>
          <a:xfrm>
            <a:off x="0" y="41545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Reporting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3BA"/>
        </a:solidFill>
        <a:effectLst/>
      </p:bgPr>
    </p:bg>
    <p:spTree>
      <p:nvGrpSpPr>
        <p:cNvPr id="1" name="Shape 2177"/>
        <p:cNvGrpSpPr/>
        <p:nvPr/>
      </p:nvGrpSpPr>
      <p:grpSpPr>
        <a:xfrm>
          <a:off x="0" y="0"/>
          <a:ext cx="0" cy="0"/>
          <a:chOff x="0" y="0"/>
          <a:chExt cx="0" cy="0"/>
        </a:xfrm>
      </p:grpSpPr>
      <p:sp>
        <p:nvSpPr>
          <p:cNvPr id="2178" name="Google Shape;2178;p116"/>
          <p:cNvSpPr/>
          <p:nvPr/>
        </p:nvSpPr>
        <p:spPr>
          <a:xfrm flipH="1">
            <a:off x="724275" y="19377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16"/>
          <p:cNvSpPr/>
          <p:nvPr/>
        </p:nvSpPr>
        <p:spPr>
          <a:xfrm flipH="1">
            <a:off x="3572250" y="193777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6"/>
          <p:cNvSpPr/>
          <p:nvPr/>
        </p:nvSpPr>
        <p:spPr>
          <a:xfrm flipH="1">
            <a:off x="6401175" y="1938525"/>
            <a:ext cx="2428500" cy="2662800"/>
          </a:xfrm>
          <a:prstGeom prst="round2DiagRect">
            <a:avLst>
              <a:gd name="adj1" fmla="val 16667"/>
              <a:gd name="adj2"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This Unit</a:t>
            </a:r>
            <a:endParaRPr/>
          </a:p>
        </p:txBody>
      </p:sp>
      <p:sp>
        <p:nvSpPr>
          <p:cNvPr id="2182" name="Google Shape;2182;p11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Over the next three days, we will cover the first three stages of engagement: </a:t>
            </a:r>
            <a:endParaRPr/>
          </a:p>
        </p:txBody>
      </p:sp>
      <p:sp>
        <p:nvSpPr>
          <p:cNvPr id="2183" name="Google Shape;2183;p116"/>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b="1"/>
              <a:t>Day 1: Planning </a:t>
            </a:r>
            <a:r>
              <a:rPr lang="en" sz="1500"/>
              <a:t>Defining the purpose and scope of the test, and conducting passive and active reconnaissance. </a:t>
            </a:r>
            <a:endParaRPr sz="1500"/>
          </a:p>
        </p:txBody>
      </p:sp>
      <p:sp>
        <p:nvSpPr>
          <p:cNvPr id="2184" name="Google Shape;2184;p116"/>
          <p:cNvSpPr txBox="1">
            <a:spLocks noGrp="1"/>
          </p:cNvSpPr>
          <p:nvPr>
            <p:ph type="subTitle" idx="4"/>
          </p:nvPr>
        </p:nvSpPr>
        <p:spPr>
          <a:xfrm>
            <a:off x="3572250" y="1937825"/>
            <a:ext cx="24771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b="1">
                <a:solidFill>
                  <a:schemeClr val="dk1"/>
                </a:solidFill>
              </a:rPr>
              <a:t>Day 2: Scanning </a:t>
            </a:r>
            <a:br>
              <a:rPr lang="en" sz="1600"/>
            </a:br>
            <a:r>
              <a:rPr lang="en" sz="1500"/>
              <a:t>Once we have access to the organization's infrastructure, we can perform scanning and enumeration techniques to find valuable targets</a:t>
            </a:r>
            <a:endParaRPr sz="1500"/>
          </a:p>
        </p:txBody>
      </p:sp>
      <p:sp>
        <p:nvSpPr>
          <p:cNvPr id="2185" name="Google Shape;2185;p116"/>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800" b="1">
                <a:solidFill>
                  <a:schemeClr val="dk1"/>
                </a:solidFill>
              </a:rPr>
              <a:t>Day 3: Exploitation</a:t>
            </a:r>
            <a:r>
              <a:rPr lang="en" sz="1600"/>
              <a:t> </a:t>
            </a:r>
            <a:br>
              <a:rPr lang="en" sz="1600"/>
            </a:br>
            <a:r>
              <a:rPr lang="en" sz="1500"/>
              <a:t>After scanning networks for vulnerabilities, we can execute the exploits that we know an organization is vulnerable to.</a:t>
            </a:r>
            <a:endParaRPr sz="1500"/>
          </a:p>
        </p:txBody>
      </p:sp>
      <p:sp>
        <p:nvSpPr>
          <p:cNvPr id="2186" name="Google Shape;2186;p11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grpSp>
        <p:nvGrpSpPr>
          <p:cNvPr id="2187" name="Google Shape;2187;p116"/>
          <p:cNvGrpSpPr/>
          <p:nvPr/>
        </p:nvGrpSpPr>
        <p:grpSpPr>
          <a:xfrm>
            <a:off x="457181" y="1345103"/>
            <a:ext cx="533372" cy="533480"/>
            <a:chOff x="457200" y="1378813"/>
            <a:chExt cx="695400" cy="695450"/>
          </a:xfrm>
        </p:grpSpPr>
        <p:sp>
          <p:nvSpPr>
            <p:cNvPr id="2188" name="Google Shape;2188;p116"/>
            <p:cNvSpPr/>
            <p:nvPr/>
          </p:nvSpPr>
          <p:spPr>
            <a:xfrm>
              <a:off x="457200" y="1378813"/>
              <a:ext cx="695400" cy="621300"/>
            </a:xfrm>
            <a:prstGeom prst="roundRect">
              <a:avLst>
                <a:gd name="adj" fmla="val 16667"/>
              </a:avLst>
            </a:prstGeom>
            <a:solidFill>
              <a:srgbClr val="EAE03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189" name="Google Shape;2189;p116"/>
            <p:cNvSpPr/>
            <p:nvPr/>
          </p:nvSpPr>
          <p:spPr>
            <a:xfrm rot="10800000">
              <a:off x="634726" y="1885638"/>
              <a:ext cx="340325" cy="188625"/>
            </a:xfrm>
            <a:prstGeom prst="flowChartExtract">
              <a:avLst/>
            </a:prstGeom>
            <a:solidFill>
              <a:srgbClr val="EAE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11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Penetration Testings</a:t>
            </a:r>
            <a:endParaRPr/>
          </a:p>
        </p:txBody>
      </p:sp>
      <p:sp>
        <p:nvSpPr>
          <p:cNvPr id="2195" name="Google Shape;2195;p11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12</a:t>
            </a:fld>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9"/>
        <p:cNvGrpSpPr/>
        <p:nvPr/>
      </p:nvGrpSpPr>
      <p:grpSpPr>
        <a:xfrm>
          <a:off x="0" y="0"/>
          <a:ext cx="0" cy="0"/>
          <a:chOff x="0" y="0"/>
          <a:chExt cx="0" cy="0"/>
        </a:xfrm>
      </p:grpSpPr>
      <p:sp>
        <p:nvSpPr>
          <p:cNvPr id="2200" name="Google Shape;2200;p11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Types of Penetration Testing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201" name="Google Shape;2201;p11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There are three types of penetration tests:</a:t>
            </a:r>
            <a:endParaRPr/>
          </a:p>
        </p:txBody>
      </p:sp>
      <p:sp>
        <p:nvSpPr>
          <p:cNvPr id="2202" name="Google Shape;2202;p118"/>
          <p:cNvSpPr txBox="1">
            <a:spLocks noGrp="1"/>
          </p:cNvSpPr>
          <p:nvPr>
            <p:ph type="body" idx="3"/>
          </p:nvPr>
        </p:nvSpPr>
        <p:spPr>
          <a:xfrm>
            <a:off x="302125" y="4148050"/>
            <a:ext cx="2425500" cy="364800"/>
          </a:xfrm>
          <a:prstGeom prst="rect">
            <a:avLst/>
          </a:prstGeom>
        </p:spPr>
        <p:txBody>
          <a:bodyPr spcFirstLastPara="1" wrap="square" lIns="457200" tIns="0" rIns="457200" bIns="914400" anchor="t" anchorCtr="0">
            <a:noAutofit/>
          </a:bodyPr>
          <a:lstStyle/>
          <a:p>
            <a:pPr marL="0" lvl="0" indent="0" algn="ctr" rtl="0">
              <a:spcBef>
                <a:spcPts val="0"/>
              </a:spcBef>
              <a:spcAft>
                <a:spcPts val="0"/>
              </a:spcAft>
              <a:buNone/>
            </a:pPr>
            <a:r>
              <a:rPr lang="en" sz="1300" b="1"/>
              <a:t>Also known as</a:t>
            </a:r>
            <a:endParaRPr sz="1300" b="1"/>
          </a:p>
          <a:p>
            <a:pPr marL="0" lvl="0" indent="0" algn="ctr" rtl="0">
              <a:spcBef>
                <a:spcPts val="800"/>
              </a:spcBef>
              <a:spcAft>
                <a:spcPts val="800"/>
              </a:spcAft>
              <a:buNone/>
            </a:pPr>
            <a:r>
              <a:rPr lang="en" sz="1300" b="1"/>
              <a:t>Black Box</a:t>
            </a:r>
            <a:endParaRPr sz="1300" b="1"/>
          </a:p>
        </p:txBody>
      </p:sp>
      <p:pic>
        <p:nvPicPr>
          <p:cNvPr id="2203" name="Google Shape;2203;p118"/>
          <p:cNvPicPr preferRelativeResize="0"/>
          <p:nvPr/>
        </p:nvPicPr>
        <p:blipFill>
          <a:blip r:embed="rId3">
            <a:alphaModFix/>
          </a:blip>
          <a:stretch>
            <a:fillRect/>
          </a:stretch>
        </p:blipFill>
        <p:spPr>
          <a:xfrm>
            <a:off x="200150" y="2225025"/>
            <a:ext cx="8839201" cy="1741455"/>
          </a:xfrm>
          <a:prstGeom prst="rect">
            <a:avLst/>
          </a:prstGeom>
          <a:noFill/>
          <a:ln>
            <a:noFill/>
          </a:ln>
        </p:spPr>
      </p:pic>
      <p:pic>
        <p:nvPicPr>
          <p:cNvPr id="2204" name="Google Shape;2204;p118"/>
          <p:cNvPicPr preferRelativeResize="0"/>
          <p:nvPr/>
        </p:nvPicPr>
        <p:blipFill>
          <a:blip r:embed="rId4">
            <a:alphaModFix/>
          </a:blip>
          <a:stretch>
            <a:fillRect/>
          </a:stretch>
        </p:blipFill>
        <p:spPr>
          <a:xfrm>
            <a:off x="2727613" y="1183050"/>
            <a:ext cx="827470" cy="3662574"/>
          </a:xfrm>
          <a:prstGeom prst="rect">
            <a:avLst/>
          </a:prstGeom>
          <a:noFill/>
          <a:ln>
            <a:noFill/>
          </a:ln>
        </p:spPr>
      </p:pic>
      <p:pic>
        <p:nvPicPr>
          <p:cNvPr id="2205" name="Google Shape;2205;p118"/>
          <p:cNvPicPr preferRelativeResize="0"/>
          <p:nvPr/>
        </p:nvPicPr>
        <p:blipFill>
          <a:blip r:embed="rId4">
            <a:alphaModFix/>
          </a:blip>
          <a:stretch>
            <a:fillRect/>
          </a:stretch>
        </p:blipFill>
        <p:spPr>
          <a:xfrm>
            <a:off x="5873313" y="1183050"/>
            <a:ext cx="827470" cy="3662574"/>
          </a:xfrm>
          <a:prstGeom prst="rect">
            <a:avLst/>
          </a:prstGeom>
          <a:noFill/>
          <a:ln>
            <a:noFill/>
          </a:ln>
        </p:spPr>
      </p:pic>
      <p:sp>
        <p:nvSpPr>
          <p:cNvPr id="2206" name="Google Shape;2206;p11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13</a:t>
            </a:fld>
            <a:endParaRPr sz="600"/>
          </a:p>
        </p:txBody>
      </p:sp>
      <p:sp>
        <p:nvSpPr>
          <p:cNvPr id="2207" name="Google Shape;2207;p118"/>
          <p:cNvSpPr txBox="1"/>
          <p:nvPr/>
        </p:nvSpPr>
        <p:spPr>
          <a:xfrm>
            <a:off x="302125" y="1579050"/>
            <a:ext cx="2425500" cy="4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Roboto"/>
                <a:ea typeface="Roboto"/>
                <a:cs typeface="Roboto"/>
                <a:sym typeface="Roboto"/>
              </a:rPr>
              <a:t>No View</a:t>
            </a:r>
            <a:endParaRPr sz="1700" b="1">
              <a:latin typeface="Roboto"/>
              <a:ea typeface="Roboto"/>
              <a:cs typeface="Roboto"/>
              <a:sym typeface="Roboto"/>
            </a:endParaRPr>
          </a:p>
        </p:txBody>
      </p:sp>
      <p:sp>
        <p:nvSpPr>
          <p:cNvPr id="2208" name="Google Shape;2208;p118"/>
          <p:cNvSpPr txBox="1">
            <a:spLocks noGrp="1"/>
          </p:cNvSpPr>
          <p:nvPr>
            <p:ph type="body" idx="3"/>
          </p:nvPr>
        </p:nvSpPr>
        <p:spPr>
          <a:xfrm>
            <a:off x="3183025" y="4148050"/>
            <a:ext cx="2425500" cy="364800"/>
          </a:xfrm>
          <a:prstGeom prst="rect">
            <a:avLst/>
          </a:prstGeom>
        </p:spPr>
        <p:txBody>
          <a:bodyPr spcFirstLastPara="1" wrap="square" lIns="457200" tIns="0" rIns="457200" bIns="914400" anchor="t" anchorCtr="0">
            <a:noAutofit/>
          </a:bodyPr>
          <a:lstStyle/>
          <a:p>
            <a:pPr marL="0" lvl="0" indent="0" algn="ctr" rtl="0">
              <a:spcBef>
                <a:spcPts val="0"/>
              </a:spcBef>
              <a:spcAft>
                <a:spcPts val="0"/>
              </a:spcAft>
              <a:buNone/>
            </a:pPr>
            <a:r>
              <a:rPr lang="en" sz="1300" b="1"/>
              <a:t>Also known as</a:t>
            </a:r>
            <a:endParaRPr sz="1300" b="1"/>
          </a:p>
          <a:p>
            <a:pPr marL="0" lvl="0" indent="0" algn="ctr" rtl="0">
              <a:spcBef>
                <a:spcPts val="800"/>
              </a:spcBef>
              <a:spcAft>
                <a:spcPts val="800"/>
              </a:spcAft>
              <a:buNone/>
            </a:pPr>
            <a:r>
              <a:rPr lang="en" sz="1300" b="1"/>
              <a:t>White Box</a:t>
            </a:r>
            <a:endParaRPr sz="1300" b="1"/>
          </a:p>
        </p:txBody>
      </p:sp>
      <p:sp>
        <p:nvSpPr>
          <p:cNvPr id="2209" name="Google Shape;2209;p118"/>
          <p:cNvSpPr txBox="1">
            <a:spLocks noGrp="1"/>
          </p:cNvSpPr>
          <p:nvPr>
            <p:ph type="body" idx="3"/>
          </p:nvPr>
        </p:nvSpPr>
        <p:spPr>
          <a:xfrm>
            <a:off x="6389000" y="4148050"/>
            <a:ext cx="2425500" cy="364800"/>
          </a:xfrm>
          <a:prstGeom prst="rect">
            <a:avLst/>
          </a:prstGeom>
        </p:spPr>
        <p:txBody>
          <a:bodyPr spcFirstLastPara="1" wrap="square" lIns="457200" tIns="0" rIns="457200" bIns="914400" anchor="t" anchorCtr="0">
            <a:noAutofit/>
          </a:bodyPr>
          <a:lstStyle/>
          <a:p>
            <a:pPr marL="0" lvl="0" indent="0" algn="ctr" rtl="0">
              <a:spcBef>
                <a:spcPts val="0"/>
              </a:spcBef>
              <a:spcAft>
                <a:spcPts val="0"/>
              </a:spcAft>
              <a:buNone/>
            </a:pPr>
            <a:r>
              <a:rPr lang="en" sz="1300" b="1"/>
              <a:t>Also known as</a:t>
            </a:r>
            <a:endParaRPr sz="1300" b="1"/>
          </a:p>
          <a:p>
            <a:pPr marL="0" lvl="0" indent="0" algn="ctr" rtl="0">
              <a:spcBef>
                <a:spcPts val="800"/>
              </a:spcBef>
              <a:spcAft>
                <a:spcPts val="800"/>
              </a:spcAft>
              <a:buNone/>
            </a:pPr>
            <a:r>
              <a:rPr lang="en" sz="1300" b="1"/>
              <a:t>Grey Box</a:t>
            </a:r>
            <a:endParaRPr sz="1300" b="1"/>
          </a:p>
        </p:txBody>
      </p:sp>
      <p:sp>
        <p:nvSpPr>
          <p:cNvPr id="2210" name="Google Shape;2210;p118"/>
          <p:cNvSpPr txBox="1"/>
          <p:nvPr/>
        </p:nvSpPr>
        <p:spPr>
          <a:xfrm>
            <a:off x="3407000" y="1579050"/>
            <a:ext cx="2425500" cy="4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Roboto"/>
                <a:ea typeface="Roboto"/>
                <a:cs typeface="Roboto"/>
                <a:sym typeface="Roboto"/>
              </a:rPr>
              <a:t>Full View</a:t>
            </a:r>
            <a:endParaRPr sz="1700" b="1">
              <a:latin typeface="Roboto"/>
              <a:ea typeface="Roboto"/>
              <a:cs typeface="Roboto"/>
              <a:sym typeface="Roboto"/>
            </a:endParaRPr>
          </a:p>
        </p:txBody>
      </p:sp>
      <p:sp>
        <p:nvSpPr>
          <p:cNvPr id="2211" name="Google Shape;2211;p118"/>
          <p:cNvSpPr txBox="1"/>
          <p:nvPr/>
        </p:nvSpPr>
        <p:spPr>
          <a:xfrm>
            <a:off x="6511875" y="1579050"/>
            <a:ext cx="2425500" cy="46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Roboto"/>
                <a:ea typeface="Roboto"/>
                <a:cs typeface="Roboto"/>
                <a:sym typeface="Roboto"/>
              </a:rPr>
              <a:t>Partial View</a:t>
            </a:r>
            <a:endParaRPr sz="1700" b="1">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2216" name="Google Shape;2216;p119"/>
          <p:cNvPicPr preferRelativeResize="0"/>
          <p:nvPr/>
        </p:nvPicPr>
        <p:blipFill>
          <a:blip r:embed="rId3">
            <a:alphaModFix/>
          </a:blip>
          <a:stretch>
            <a:fillRect/>
          </a:stretch>
        </p:blipFill>
        <p:spPr>
          <a:xfrm>
            <a:off x="3994850" y="1530147"/>
            <a:ext cx="4874825" cy="3170178"/>
          </a:xfrm>
          <a:prstGeom prst="rect">
            <a:avLst/>
          </a:prstGeom>
          <a:noFill/>
          <a:ln>
            <a:noFill/>
          </a:ln>
        </p:spPr>
      </p:pic>
      <p:sp>
        <p:nvSpPr>
          <p:cNvPr id="2217" name="Google Shape;2217;p11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No-View Pen Testing</a:t>
            </a:r>
            <a:endParaRPr/>
          </a:p>
        </p:txBody>
      </p:sp>
      <p:sp>
        <p:nvSpPr>
          <p:cNvPr id="2218" name="Google Shape;2218;p11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No-view testing simulates a malicious hacker who has no prior knowledge of the target system and network.</a:t>
            </a:r>
            <a:endParaRPr/>
          </a:p>
        </p:txBody>
      </p:sp>
      <p:sp>
        <p:nvSpPr>
          <p:cNvPr id="2219" name="Google Shape;2219;p119"/>
          <p:cNvSpPr txBox="1">
            <a:spLocks noGrp="1"/>
          </p:cNvSpPr>
          <p:nvPr>
            <p:ph type="body" idx="3"/>
          </p:nvPr>
        </p:nvSpPr>
        <p:spPr>
          <a:xfrm>
            <a:off x="175" y="1527525"/>
            <a:ext cx="4116600" cy="3020400"/>
          </a:xfrm>
          <a:prstGeom prst="rect">
            <a:avLst/>
          </a:prstGeom>
        </p:spPr>
        <p:txBody>
          <a:bodyPr spcFirstLastPara="1" wrap="square" lIns="457200" tIns="0" rIns="457200" bIns="914400" anchor="t" anchorCtr="0">
            <a:noAutofit/>
          </a:bodyPr>
          <a:lstStyle/>
          <a:p>
            <a:pPr marL="228600" lvl="0" indent="-203200" algn="l" rtl="0">
              <a:lnSpc>
                <a:spcPct val="115000"/>
              </a:lnSpc>
              <a:spcBef>
                <a:spcPts val="0"/>
              </a:spcBef>
              <a:spcAft>
                <a:spcPts val="0"/>
              </a:spcAft>
              <a:buClr>
                <a:srgbClr val="000000"/>
              </a:buClr>
              <a:buSzPts val="1400"/>
              <a:buFont typeface="Roboto"/>
              <a:buChar char="●"/>
            </a:pPr>
            <a:r>
              <a:rPr lang="en"/>
              <a:t>These testers are paid to learn and exploit as much as they can about the network using only the tools available on the public internet.</a:t>
            </a:r>
            <a:endParaRPr/>
          </a:p>
          <a:p>
            <a:pPr marL="228600" lvl="0" indent="-203200" algn="l" rtl="0">
              <a:lnSpc>
                <a:spcPct val="115000"/>
              </a:lnSpc>
              <a:spcBef>
                <a:spcPts val="1000"/>
              </a:spcBef>
              <a:spcAft>
                <a:spcPts val="1000"/>
              </a:spcAft>
              <a:buClr>
                <a:srgbClr val="000000"/>
              </a:buClr>
              <a:buSzPts val="1400"/>
              <a:buFont typeface="Roboto"/>
              <a:buChar char="●"/>
            </a:pPr>
            <a:r>
              <a:rPr lang="en"/>
              <a:t>For example, they may only know </a:t>
            </a:r>
            <a:br>
              <a:rPr lang="en"/>
            </a:br>
            <a:r>
              <a:rPr lang="en"/>
              <a:t>the company name and have to find various key resources, like IP ranges and access credentials, on their own.</a:t>
            </a:r>
            <a:endParaRPr/>
          </a:p>
        </p:txBody>
      </p:sp>
      <p:sp>
        <p:nvSpPr>
          <p:cNvPr id="2220" name="Google Shape;2220;p11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14</a:t>
            </a:fld>
            <a:endParaRPr sz="600"/>
          </a:p>
        </p:txBody>
      </p:sp>
      <p:sp>
        <p:nvSpPr>
          <p:cNvPr id="2221" name="Google Shape;2221;p119"/>
          <p:cNvSpPr txBox="1">
            <a:spLocks noGrp="1"/>
          </p:cNvSpPr>
          <p:nvPr>
            <p:ph type="body" idx="3"/>
          </p:nvPr>
        </p:nvSpPr>
        <p:spPr>
          <a:xfrm>
            <a:off x="5645800" y="2601900"/>
            <a:ext cx="2099700" cy="659100"/>
          </a:xfrm>
          <a:prstGeom prst="rect">
            <a:avLst/>
          </a:prstGeom>
        </p:spPr>
        <p:txBody>
          <a:bodyPr spcFirstLastPara="1" wrap="square" lIns="0" tIns="91425" rIns="0" bIns="91425" anchor="t" anchorCtr="0">
            <a:noAutofit/>
          </a:bodyPr>
          <a:lstStyle/>
          <a:p>
            <a:pPr marL="0" lvl="0" indent="0" algn="ctr" rtl="0">
              <a:spcBef>
                <a:spcPts val="0"/>
              </a:spcBef>
              <a:spcAft>
                <a:spcPts val="800"/>
              </a:spcAft>
              <a:buNone/>
            </a:pPr>
            <a:r>
              <a:rPr lang="en" sz="2400">
                <a:solidFill>
                  <a:srgbClr val="FFFFFF"/>
                </a:solidFill>
                <a:latin typeface="Roboto Medium"/>
                <a:ea typeface="Roboto Medium"/>
                <a:cs typeface="Roboto Medium"/>
                <a:sym typeface="Roboto Medium"/>
              </a:rPr>
              <a:t>No</a:t>
            </a:r>
            <a:br>
              <a:rPr lang="en" sz="2400">
                <a:solidFill>
                  <a:srgbClr val="FFFFFF"/>
                </a:solidFill>
                <a:latin typeface="Roboto Medium"/>
                <a:ea typeface="Roboto Medium"/>
                <a:cs typeface="Roboto Medium"/>
                <a:sym typeface="Roboto Medium"/>
              </a:rPr>
            </a:br>
            <a:r>
              <a:rPr lang="en" sz="2400">
                <a:solidFill>
                  <a:srgbClr val="FFFFFF"/>
                </a:solidFill>
                <a:latin typeface="Roboto Medium"/>
                <a:ea typeface="Roboto Medium"/>
                <a:cs typeface="Roboto Medium"/>
                <a:sym typeface="Roboto Medium"/>
              </a:rPr>
              <a:t>Knowledge</a:t>
            </a:r>
            <a:endParaRPr sz="2400">
              <a:solidFill>
                <a:srgbClr val="FFFFFF"/>
              </a:solidFill>
              <a:latin typeface="Roboto Medium"/>
              <a:ea typeface="Roboto Medium"/>
              <a:cs typeface="Roboto Medium"/>
              <a:sym typeface="Roboto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5"/>
        <p:cNvGrpSpPr/>
        <p:nvPr/>
      </p:nvGrpSpPr>
      <p:grpSpPr>
        <a:xfrm>
          <a:off x="0" y="0"/>
          <a:ext cx="0" cy="0"/>
          <a:chOff x="0" y="0"/>
          <a:chExt cx="0" cy="0"/>
        </a:xfrm>
      </p:grpSpPr>
      <p:sp>
        <p:nvSpPr>
          <p:cNvPr id="2226" name="Google Shape;2226;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Full-View Pen Testing</a:t>
            </a:r>
            <a:endParaRPr/>
          </a:p>
        </p:txBody>
      </p:sp>
      <p:sp>
        <p:nvSpPr>
          <p:cNvPr id="2227" name="Google Shape;2227;p12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Full-view penetration testers are given full knowledge of the system or network. </a:t>
            </a:r>
            <a:endParaRPr/>
          </a:p>
        </p:txBody>
      </p:sp>
      <p:sp>
        <p:nvSpPr>
          <p:cNvPr id="2228" name="Google Shape;2228;p12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
        <p:nvSpPr>
          <p:cNvPr id="2229" name="Google Shape;2229;p120"/>
          <p:cNvSpPr txBox="1">
            <a:spLocks noGrp="1"/>
          </p:cNvSpPr>
          <p:nvPr>
            <p:ph type="body" idx="3"/>
          </p:nvPr>
        </p:nvSpPr>
        <p:spPr>
          <a:xfrm>
            <a:off x="175" y="1527525"/>
            <a:ext cx="4701300" cy="3020400"/>
          </a:xfrm>
          <a:prstGeom prst="rect">
            <a:avLst/>
          </a:prstGeom>
        </p:spPr>
        <p:txBody>
          <a:bodyPr spcFirstLastPara="1" wrap="square" lIns="457200" tIns="0" rIns="457200" bIns="914400" anchor="t" anchorCtr="0">
            <a:noAutofit/>
          </a:bodyPr>
          <a:lstStyle/>
          <a:p>
            <a:pPr marL="228600" lvl="0" indent="-203200" algn="l" rtl="0">
              <a:lnSpc>
                <a:spcPct val="115000"/>
              </a:lnSpc>
              <a:spcBef>
                <a:spcPts val="0"/>
              </a:spcBef>
              <a:spcAft>
                <a:spcPts val="0"/>
              </a:spcAft>
              <a:buClr>
                <a:srgbClr val="000000"/>
              </a:buClr>
              <a:buSzPts val="1400"/>
              <a:buFont typeface="Roboto"/>
              <a:buChar char="●"/>
            </a:pPr>
            <a:r>
              <a:rPr lang="en"/>
              <a:t>This knowledge allows them to tear apart subtle security issues on behalf of their clients. </a:t>
            </a:r>
            <a:endParaRPr/>
          </a:p>
          <a:p>
            <a:pPr marL="228600" lvl="0" indent="-203200" algn="l" rtl="0">
              <a:lnSpc>
                <a:spcPct val="115000"/>
              </a:lnSpc>
              <a:spcBef>
                <a:spcPts val="1000"/>
              </a:spcBef>
              <a:spcAft>
                <a:spcPts val="0"/>
              </a:spcAft>
              <a:buClr>
                <a:srgbClr val="000000"/>
              </a:buClr>
              <a:buSzPts val="1400"/>
              <a:buFont typeface="Roboto"/>
              <a:buChar char="●"/>
            </a:pPr>
            <a:r>
              <a:rPr lang="en"/>
              <a:t>These pen testing is most appropriate when a client wants a detailed analysis of all potential security flaws, rather than all exposed and visible vulnerabilities.</a:t>
            </a:r>
            <a:endParaRPr/>
          </a:p>
          <a:p>
            <a:pPr marL="228600" lvl="0" indent="-203200" algn="l" rtl="0">
              <a:lnSpc>
                <a:spcPct val="115000"/>
              </a:lnSpc>
              <a:spcBef>
                <a:spcPts val="1000"/>
              </a:spcBef>
              <a:spcAft>
                <a:spcPts val="1000"/>
              </a:spcAft>
              <a:buClr>
                <a:srgbClr val="000000"/>
              </a:buClr>
              <a:buSzPts val="1400"/>
              <a:buFont typeface="Roboto"/>
              <a:buChar char="●"/>
            </a:pPr>
            <a:r>
              <a:rPr lang="en"/>
              <a:t>Full-view testers are given network diagrams, access credentials to the networks, system names, usernames, emails, and phone numbers.</a:t>
            </a:r>
            <a:endParaRPr/>
          </a:p>
        </p:txBody>
      </p:sp>
      <p:pic>
        <p:nvPicPr>
          <p:cNvPr id="2230" name="Google Shape;2230;p120"/>
          <p:cNvPicPr preferRelativeResize="0"/>
          <p:nvPr/>
        </p:nvPicPr>
        <p:blipFill rotWithShape="1">
          <a:blip r:embed="rId3">
            <a:alphaModFix/>
          </a:blip>
          <a:srcRect/>
          <a:stretch/>
        </p:blipFill>
        <p:spPr>
          <a:xfrm>
            <a:off x="4156850" y="1527522"/>
            <a:ext cx="4874825" cy="3170178"/>
          </a:xfrm>
          <a:prstGeom prst="rect">
            <a:avLst/>
          </a:prstGeom>
          <a:noFill/>
          <a:ln>
            <a:noFill/>
          </a:ln>
        </p:spPr>
      </p:pic>
      <p:sp>
        <p:nvSpPr>
          <p:cNvPr id="2231" name="Google Shape;2231;p120"/>
          <p:cNvSpPr txBox="1">
            <a:spLocks noGrp="1"/>
          </p:cNvSpPr>
          <p:nvPr>
            <p:ph type="body" idx="3"/>
          </p:nvPr>
        </p:nvSpPr>
        <p:spPr>
          <a:xfrm>
            <a:off x="5645800" y="2601900"/>
            <a:ext cx="2099700" cy="659100"/>
          </a:xfrm>
          <a:prstGeom prst="rect">
            <a:avLst/>
          </a:prstGeom>
        </p:spPr>
        <p:txBody>
          <a:bodyPr spcFirstLastPara="1" wrap="square" lIns="0" tIns="91425" rIns="0" bIns="91425" anchor="t" anchorCtr="0">
            <a:noAutofit/>
          </a:bodyPr>
          <a:lstStyle/>
          <a:p>
            <a:pPr marL="0" lvl="0" indent="0" algn="ctr" rtl="0">
              <a:spcBef>
                <a:spcPts val="0"/>
              </a:spcBef>
              <a:spcAft>
                <a:spcPts val="800"/>
              </a:spcAft>
              <a:buNone/>
            </a:pPr>
            <a:r>
              <a:rPr lang="en" sz="2400">
                <a:latin typeface="Roboto Medium"/>
                <a:ea typeface="Roboto Medium"/>
                <a:cs typeface="Roboto Medium"/>
                <a:sym typeface="Roboto Medium"/>
              </a:rPr>
              <a:t>Full</a:t>
            </a:r>
            <a:br>
              <a:rPr lang="en" sz="2400">
                <a:latin typeface="Roboto Medium"/>
                <a:ea typeface="Roboto Medium"/>
                <a:cs typeface="Roboto Medium"/>
                <a:sym typeface="Roboto Medium"/>
              </a:rPr>
            </a:br>
            <a:r>
              <a:rPr lang="en" sz="2400">
                <a:latin typeface="Roboto Medium"/>
                <a:ea typeface="Roboto Medium"/>
                <a:cs typeface="Roboto Medium"/>
                <a:sym typeface="Roboto Medium"/>
              </a:rPr>
              <a:t>Knowledge</a:t>
            </a:r>
            <a:endParaRPr sz="2400">
              <a:latin typeface="Roboto Medium"/>
              <a:ea typeface="Roboto Medium"/>
              <a:cs typeface="Roboto Medium"/>
              <a:sym typeface="Roboto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5"/>
        <p:cNvGrpSpPr/>
        <p:nvPr/>
      </p:nvGrpSpPr>
      <p:grpSpPr>
        <a:xfrm>
          <a:off x="0" y="0"/>
          <a:ext cx="0" cy="0"/>
          <a:chOff x="0" y="0"/>
          <a:chExt cx="0" cy="0"/>
        </a:xfrm>
      </p:grpSpPr>
      <p:sp>
        <p:nvSpPr>
          <p:cNvPr id="2236" name="Google Shape;223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Partial-View Pen Testing</a:t>
            </a:r>
            <a:endParaRPr/>
          </a:p>
        </p:txBody>
      </p:sp>
      <p:sp>
        <p:nvSpPr>
          <p:cNvPr id="2237" name="Google Shape;2237;p12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300"/>
              </a:spcBef>
              <a:spcAft>
                <a:spcPts val="1200"/>
              </a:spcAft>
              <a:buNone/>
            </a:pPr>
            <a:r>
              <a:rPr lang="en"/>
              <a:t>Partial-view pen testing is performed by the in-house system or network admin.</a:t>
            </a:r>
            <a:endParaRPr/>
          </a:p>
        </p:txBody>
      </p:sp>
      <p:sp>
        <p:nvSpPr>
          <p:cNvPr id="2238" name="Google Shape;2238;p12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
        <p:nvSpPr>
          <p:cNvPr id="2239" name="Google Shape;2239;p121"/>
          <p:cNvSpPr txBox="1">
            <a:spLocks noGrp="1"/>
          </p:cNvSpPr>
          <p:nvPr>
            <p:ph type="body" idx="3"/>
          </p:nvPr>
        </p:nvSpPr>
        <p:spPr>
          <a:xfrm>
            <a:off x="175" y="1527525"/>
            <a:ext cx="4922400" cy="9219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1000"/>
              </a:spcAft>
              <a:buNone/>
            </a:pPr>
            <a:r>
              <a:rPr lang="en"/>
              <a:t>Regardless of the scenario, the main deliverable for pen testers is a report that summarizes their findings and recommendations for improvements.</a:t>
            </a:r>
            <a:endParaRPr/>
          </a:p>
        </p:txBody>
      </p:sp>
      <p:pic>
        <p:nvPicPr>
          <p:cNvPr id="2240" name="Google Shape;2240;p121"/>
          <p:cNvPicPr preferRelativeResize="0"/>
          <p:nvPr/>
        </p:nvPicPr>
        <p:blipFill rotWithShape="1">
          <a:blip r:embed="rId3">
            <a:alphaModFix/>
          </a:blip>
          <a:srcRect/>
          <a:stretch/>
        </p:blipFill>
        <p:spPr>
          <a:xfrm>
            <a:off x="3994850" y="1530147"/>
            <a:ext cx="4874825" cy="3170178"/>
          </a:xfrm>
          <a:prstGeom prst="rect">
            <a:avLst/>
          </a:prstGeom>
          <a:noFill/>
          <a:ln>
            <a:noFill/>
          </a:ln>
        </p:spPr>
      </p:pic>
      <p:sp>
        <p:nvSpPr>
          <p:cNvPr id="2241" name="Google Shape;2241;p121"/>
          <p:cNvSpPr txBox="1">
            <a:spLocks noGrp="1"/>
          </p:cNvSpPr>
          <p:nvPr>
            <p:ph type="body" idx="3"/>
          </p:nvPr>
        </p:nvSpPr>
        <p:spPr>
          <a:xfrm>
            <a:off x="5645800" y="2601900"/>
            <a:ext cx="2099700" cy="659100"/>
          </a:xfrm>
          <a:prstGeom prst="rect">
            <a:avLst/>
          </a:prstGeom>
        </p:spPr>
        <p:txBody>
          <a:bodyPr spcFirstLastPara="1" wrap="square" lIns="0" tIns="91425" rIns="0" bIns="91425" anchor="t" anchorCtr="0">
            <a:noAutofit/>
          </a:bodyPr>
          <a:lstStyle/>
          <a:p>
            <a:pPr marL="0" lvl="0" indent="0" algn="ctr" rtl="0">
              <a:spcBef>
                <a:spcPts val="0"/>
              </a:spcBef>
              <a:spcAft>
                <a:spcPts val="800"/>
              </a:spcAft>
              <a:buNone/>
            </a:pPr>
            <a:r>
              <a:rPr lang="en" sz="2400">
                <a:latin typeface="Roboto Medium"/>
                <a:ea typeface="Roboto Medium"/>
                <a:cs typeface="Roboto Medium"/>
                <a:sym typeface="Roboto Medium"/>
              </a:rPr>
              <a:t>Some</a:t>
            </a:r>
            <a:br>
              <a:rPr lang="en" sz="2400">
                <a:latin typeface="Roboto Medium"/>
                <a:ea typeface="Roboto Medium"/>
                <a:cs typeface="Roboto Medium"/>
                <a:sym typeface="Roboto Medium"/>
              </a:rPr>
            </a:br>
            <a:r>
              <a:rPr lang="en" sz="2400">
                <a:latin typeface="Roboto Medium"/>
                <a:ea typeface="Roboto Medium"/>
                <a:cs typeface="Roboto Medium"/>
                <a:sym typeface="Roboto Medium"/>
              </a:rPr>
              <a:t>Knowledge</a:t>
            </a:r>
            <a:endParaRPr sz="2400">
              <a:latin typeface="Roboto Medium"/>
              <a:ea typeface="Roboto Medium"/>
              <a:cs typeface="Roboto Medium"/>
              <a:sym typeface="Roboto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2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Planning</a:t>
            </a:r>
            <a:endParaRPr/>
          </a:p>
        </p:txBody>
      </p:sp>
      <p:sp>
        <p:nvSpPr>
          <p:cNvPr id="2247" name="Google Shape;2247;p1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17</a:t>
            </a:fld>
            <a:endParaRPr sz="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2F3FC"/>
        </a:solidFill>
        <a:effectLst/>
      </p:bgPr>
    </p:bg>
    <p:spTree>
      <p:nvGrpSpPr>
        <p:cNvPr id="1" name="Shape 2251"/>
        <p:cNvGrpSpPr/>
        <p:nvPr/>
      </p:nvGrpSpPr>
      <p:grpSpPr>
        <a:xfrm>
          <a:off x="0" y="0"/>
          <a:ext cx="0" cy="0"/>
          <a:chOff x="0" y="0"/>
          <a:chExt cx="0" cy="0"/>
        </a:xfrm>
      </p:grpSpPr>
      <p:sp>
        <p:nvSpPr>
          <p:cNvPr id="2252" name="Google Shape;2252;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Planning</a:t>
            </a:r>
            <a:endParaRPr/>
          </a:p>
        </p:txBody>
      </p:sp>
      <p:sp>
        <p:nvSpPr>
          <p:cNvPr id="2253" name="Google Shape;2253;p12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(Source)</a:t>
            </a:r>
            <a:endParaRPr/>
          </a:p>
        </p:txBody>
      </p:sp>
      <p:pic>
        <p:nvPicPr>
          <p:cNvPr id="2254" name="Google Shape;2254;p123"/>
          <p:cNvPicPr preferRelativeResize="0"/>
          <p:nvPr/>
        </p:nvPicPr>
        <p:blipFill rotWithShape="1">
          <a:blip r:embed="rId4">
            <a:alphaModFix/>
          </a:blip>
          <a:srcRect l="5355" r="5676" b="3679"/>
          <a:stretch/>
        </p:blipFill>
        <p:spPr>
          <a:xfrm>
            <a:off x="4226775" y="908900"/>
            <a:ext cx="4652100" cy="3777400"/>
          </a:xfrm>
          <a:prstGeom prst="rect">
            <a:avLst/>
          </a:prstGeom>
          <a:noFill/>
          <a:ln>
            <a:noFill/>
          </a:ln>
        </p:spPr>
      </p:pic>
      <p:sp>
        <p:nvSpPr>
          <p:cNvPr id="2255" name="Google Shape;2255;p123"/>
          <p:cNvSpPr txBox="1">
            <a:spLocks noGrp="1"/>
          </p:cNvSpPr>
          <p:nvPr>
            <p:ph type="subTitle" idx="1"/>
          </p:nvPr>
        </p:nvSpPr>
        <p:spPr>
          <a:xfrm>
            <a:off x="-12300" y="755225"/>
            <a:ext cx="3946200" cy="2377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a:t>The specific environment that a pen test takes place in is determined before the penetration test occurs, in a planning interaction between the organization and the pen testing team.</a:t>
            </a:r>
            <a:endParaRPr/>
          </a:p>
        </p:txBody>
      </p:sp>
      <p:sp>
        <p:nvSpPr>
          <p:cNvPr id="2256" name="Google Shape;2256;p123"/>
          <p:cNvSpPr/>
          <p:nvPr/>
        </p:nvSpPr>
        <p:spPr>
          <a:xfrm>
            <a:off x="153875" y="4851250"/>
            <a:ext cx="8806500" cy="108600"/>
          </a:xfrm>
          <a:prstGeom prst="rect">
            <a:avLst/>
          </a:prstGeom>
          <a:solidFill>
            <a:srgbClr val="D2F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2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18</a:t>
            </a:fld>
            <a:endParaRPr sz="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pic>
        <p:nvPicPr>
          <p:cNvPr id="2262" name="Google Shape;2262;p124"/>
          <p:cNvPicPr preferRelativeResize="0"/>
          <p:nvPr/>
        </p:nvPicPr>
        <p:blipFill rotWithShape="1">
          <a:blip r:embed="rId3">
            <a:alphaModFix/>
          </a:blip>
          <a:srcRect l="5713" b="5033"/>
          <a:stretch/>
        </p:blipFill>
        <p:spPr>
          <a:xfrm>
            <a:off x="0" y="-12275"/>
            <a:ext cx="9143998" cy="5155778"/>
          </a:xfrm>
          <a:prstGeom prst="rect">
            <a:avLst/>
          </a:prstGeom>
          <a:noFill/>
          <a:ln>
            <a:noFill/>
          </a:ln>
        </p:spPr>
      </p:pic>
      <p:sp>
        <p:nvSpPr>
          <p:cNvPr id="2263" name="Google Shape;2263;p124"/>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Planning</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2400">
              <a:latin typeface="Roboto Medium"/>
              <a:ea typeface="Roboto Medium"/>
              <a:cs typeface="Roboto Medium"/>
              <a:sym typeface="Roboto Medium"/>
            </a:endParaRPr>
          </a:p>
        </p:txBody>
      </p:sp>
      <p:sp>
        <p:nvSpPr>
          <p:cNvPr id="2264" name="Google Shape;2264;p124"/>
          <p:cNvSpPr txBox="1"/>
          <p:nvPr/>
        </p:nvSpPr>
        <p:spPr>
          <a:xfrm>
            <a:off x="0" y="675975"/>
            <a:ext cx="4686900" cy="1142400"/>
          </a:xfrm>
          <a:prstGeom prst="rect">
            <a:avLst/>
          </a:prstGeom>
          <a:noFill/>
          <a:ln>
            <a:noFill/>
          </a:ln>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sz="1800">
                <a:solidFill>
                  <a:schemeClr val="dk1"/>
                </a:solidFill>
                <a:latin typeface="Roboto"/>
                <a:ea typeface="Roboto"/>
                <a:cs typeface="Roboto"/>
                <a:sym typeface="Roboto"/>
              </a:rPr>
              <a:t>Businesses are not primarily interested in how attackers might gain access to their networks. </a:t>
            </a:r>
            <a:endParaRPr sz="1800">
              <a:solidFill>
                <a:schemeClr val="dk1"/>
              </a:solidFill>
              <a:latin typeface="Roboto"/>
              <a:ea typeface="Roboto"/>
              <a:cs typeface="Roboto"/>
              <a:sym typeface="Roboto"/>
            </a:endParaRPr>
          </a:p>
          <a:p>
            <a:pPr marL="0" lvl="0" indent="0" algn="l" rtl="0">
              <a:lnSpc>
                <a:spcPct val="100000"/>
              </a:lnSpc>
              <a:spcBef>
                <a:spcPts val="1200"/>
              </a:spcBef>
              <a:spcAft>
                <a:spcPts val="0"/>
              </a:spcAft>
              <a:buNone/>
            </a:pPr>
            <a:endParaRPr sz="1800">
              <a:latin typeface="Roboto"/>
              <a:ea typeface="Roboto"/>
              <a:cs typeface="Roboto"/>
              <a:sym typeface="Roboto"/>
            </a:endParaRPr>
          </a:p>
        </p:txBody>
      </p:sp>
      <p:sp>
        <p:nvSpPr>
          <p:cNvPr id="2265" name="Google Shape;2265;p124"/>
          <p:cNvSpPr txBox="1"/>
          <p:nvPr/>
        </p:nvSpPr>
        <p:spPr>
          <a:xfrm>
            <a:off x="473325" y="1929175"/>
            <a:ext cx="4004700" cy="1142400"/>
          </a:xfrm>
          <a:prstGeom prst="rect">
            <a:avLst/>
          </a:prstGeom>
          <a:solidFill>
            <a:srgbClr val="D2F3FC"/>
          </a:solidFill>
          <a:ln w="19050" cap="flat" cmpd="sng">
            <a:solidFill>
              <a:srgbClr val="FFFFFF"/>
            </a:solidFill>
            <a:prstDash val="solid"/>
            <a:round/>
            <a:headEnd type="none" w="sm" len="sm"/>
            <a:tailEnd type="none" w="sm" len="sm"/>
          </a:ln>
        </p:spPr>
        <p:txBody>
          <a:bodyPr spcFirstLastPara="1" wrap="square" lIns="274300" tIns="182875" rIns="274300" bIns="640075" anchor="t" anchorCtr="0">
            <a:noAutofit/>
          </a:bodyPr>
          <a:lstStyle/>
          <a:p>
            <a:pPr marL="0" lvl="0" indent="0" algn="l" rtl="0">
              <a:lnSpc>
                <a:spcPct val="115000"/>
              </a:lnSpc>
              <a:spcBef>
                <a:spcPts val="0"/>
              </a:spcBef>
              <a:spcAft>
                <a:spcPts val="800"/>
              </a:spcAft>
              <a:buNone/>
            </a:pPr>
            <a:r>
              <a:rPr lang="en">
                <a:latin typeface="Roboto"/>
                <a:ea typeface="Roboto"/>
                <a:cs typeface="Roboto"/>
                <a:sym typeface="Roboto"/>
              </a:rPr>
              <a:t>Instead, they are concerned with how </a:t>
            </a:r>
            <a:br>
              <a:rPr lang="en">
                <a:latin typeface="Roboto"/>
                <a:ea typeface="Roboto"/>
                <a:cs typeface="Roboto"/>
                <a:sym typeface="Roboto"/>
              </a:rPr>
            </a:br>
            <a:r>
              <a:rPr lang="en">
                <a:latin typeface="Roboto"/>
                <a:ea typeface="Roboto"/>
                <a:cs typeface="Roboto"/>
                <a:sym typeface="Roboto"/>
              </a:rPr>
              <a:t>an exploited vulnerability might impact their reputation, operations, and bottom line.</a:t>
            </a:r>
            <a:endParaRPr>
              <a:latin typeface="Roboto"/>
              <a:ea typeface="Roboto"/>
              <a:cs typeface="Roboto"/>
              <a:sym typeface="Roboto"/>
            </a:endParaRPr>
          </a:p>
        </p:txBody>
      </p:sp>
      <p:cxnSp>
        <p:nvCxnSpPr>
          <p:cNvPr id="2266" name="Google Shape;2266;p12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2267" name="Google Shape;2267;p12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19</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2043"/>
        <p:cNvGrpSpPr/>
        <p:nvPr/>
      </p:nvGrpSpPr>
      <p:grpSpPr>
        <a:xfrm>
          <a:off x="0" y="0"/>
          <a:ext cx="0" cy="0"/>
          <a:chOff x="0" y="0"/>
          <a:chExt cx="0" cy="0"/>
        </a:xfrm>
      </p:grpSpPr>
      <p:sp>
        <p:nvSpPr>
          <p:cNvPr id="2044" name="Google Shape;2044;p10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a:t>
            </a:fld>
            <a:endParaRPr sz="600"/>
          </a:p>
        </p:txBody>
      </p:sp>
      <p:sp>
        <p:nvSpPr>
          <p:cNvPr id="2045" name="Google Shape;2045;p10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7"/>
          <p:cNvSpPr txBox="1">
            <a:spLocks noGrp="1"/>
          </p:cNvSpPr>
          <p:nvPr>
            <p:ph type="subTitle" idx="1"/>
          </p:nvPr>
        </p:nvSpPr>
        <p:spPr>
          <a:xfrm>
            <a:off x="12225" y="1398000"/>
            <a:ext cx="91440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400" dirty="0">
                <a:solidFill>
                  <a:schemeClr val="dk1"/>
                </a:solidFill>
                <a:latin typeface="Roboto"/>
                <a:ea typeface="Roboto"/>
                <a:cs typeface="Roboto"/>
                <a:sym typeface="Roboto"/>
              </a:rPr>
              <a:t>Understand the role of a pen tester in assessing a business’s security.</a:t>
            </a:r>
            <a:endParaRPr sz="1400" dirty="0">
              <a:latin typeface="Roboto"/>
              <a:ea typeface="Roboto"/>
              <a:cs typeface="Roboto"/>
              <a:sym typeface="Roboto"/>
            </a:endParaRPr>
          </a:p>
        </p:txBody>
      </p:sp>
      <p:sp>
        <p:nvSpPr>
          <p:cNvPr id="2047" name="Google Shape;2047;p10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0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0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07"/>
          <p:cNvSpPr txBox="1">
            <a:spLocks noGrp="1"/>
          </p:cNvSpPr>
          <p:nvPr>
            <p:ph type="subTitle" idx="2"/>
          </p:nvPr>
        </p:nvSpPr>
        <p:spPr>
          <a:xfrm>
            <a:off x="-12225" y="22335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sz="1400" dirty="0">
                <a:solidFill>
                  <a:schemeClr val="dk1"/>
                </a:solidFill>
                <a:latin typeface="Roboto"/>
                <a:ea typeface="Roboto"/>
                <a:cs typeface="Roboto"/>
                <a:sym typeface="Roboto"/>
              </a:rPr>
              <a:t>Do reconnaissance on a target network by performing basic DNS enumeration with WHOIS record information.</a:t>
            </a:r>
            <a:endParaRPr sz="1400" dirty="0">
              <a:latin typeface="Roboto"/>
              <a:ea typeface="Roboto"/>
              <a:cs typeface="Roboto"/>
              <a:sym typeface="Roboto"/>
            </a:endParaRPr>
          </a:p>
        </p:txBody>
      </p:sp>
      <p:sp>
        <p:nvSpPr>
          <p:cNvPr id="2051" name="Google Shape;2051;p107"/>
          <p:cNvSpPr txBox="1">
            <a:spLocks noGrp="1"/>
          </p:cNvSpPr>
          <p:nvPr>
            <p:ph type="subTitle" idx="3"/>
          </p:nvPr>
        </p:nvSpPr>
        <p:spPr>
          <a:xfrm>
            <a:off x="0" y="30762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Gather domain information using OSINT techniques and tools like Google dorking, Shodan, and certificate transparency.</a:t>
            </a:r>
            <a:endParaRPr>
              <a:latin typeface="Roboto"/>
              <a:ea typeface="Roboto"/>
              <a:cs typeface="Roboto"/>
              <a:sym typeface="Roboto"/>
            </a:endParaRPr>
          </a:p>
        </p:txBody>
      </p:sp>
      <p:sp>
        <p:nvSpPr>
          <p:cNvPr id="2052" name="Google Shape;2052;p107"/>
          <p:cNvSpPr txBox="1">
            <a:spLocks noGrp="1"/>
          </p:cNvSpPr>
          <p:nvPr>
            <p:ph type="subTitle" idx="4"/>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Use Shodan and Recon-ng to discover domain server information.</a:t>
            </a:r>
            <a:endParaRPr>
              <a:latin typeface="Roboto"/>
              <a:ea typeface="Roboto"/>
              <a:cs typeface="Roboto"/>
              <a:sym typeface="Roboto"/>
            </a:endParaRPr>
          </a:p>
        </p:txBody>
      </p:sp>
      <p:pic>
        <p:nvPicPr>
          <p:cNvPr id="2053" name="Google Shape;2053;p107"/>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4" name="Google Shape;2054;p107"/>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5" name="Google Shape;2055;p107"/>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pic>
        <p:nvPicPr>
          <p:cNvPr id="2056" name="Google Shape;2056;p107"/>
          <p:cNvPicPr preferRelativeResize="0"/>
          <p:nvPr/>
        </p:nvPicPr>
        <p:blipFill rotWithShape="1">
          <a:blip r:embed="rId3">
            <a:alphaModFix/>
          </a:blip>
          <a:srcRect t="1774" b="1765"/>
          <a:stretch/>
        </p:blipFill>
        <p:spPr>
          <a:xfrm>
            <a:off x="432306" y="3916573"/>
            <a:ext cx="785567" cy="606900"/>
          </a:xfrm>
          <a:prstGeom prst="rect">
            <a:avLst/>
          </a:prstGeom>
          <a:noFill/>
          <a:ln>
            <a:noFill/>
          </a:ln>
        </p:spPr>
      </p:pic>
      <p:sp>
        <p:nvSpPr>
          <p:cNvPr id="2057" name="Google Shape;2057;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58" name="Google Shape;2058;p10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By the end of today’s class, you will be able to: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2F3FC"/>
        </a:solidFill>
        <a:effectLst/>
      </p:bgPr>
    </p:bg>
    <p:spTree>
      <p:nvGrpSpPr>
        <p:cNvPr id="1" name="Shape 2271"/>
        <p:cNvGrpSpPr/>
        <p:nvPr/>
      </p:nvGrpSpPr>
      <p:grpSpPr>
        <a:xfrm>
          <a:off x="0" y="0"/>
          <a:ext cx="0" cy="0"/>
          <a:chOff x="0" y="0"/>
          <a:chExt cx="0" cy="0"/>
        </a:xfrm>
      </p:grpSpPr>
      <p:sp>
        <p:nvSpPr>
          <p:cNvPr id="2272" name="Google Shape;2272;p125"/>
          <p:cNvSpPr/>
          <p:nvPr/>
        </p:nvSpPr>
        <p:spPr>
          <a:xfrm>
            <a:off x="1076325" y="1423550"/>
            <a:ext cx="3143100" cy="476100"/>
          </a:xfrm>
          <a:prstGeom prst="roundRect">
            <a:avLst>
              <a:gd name="adj" fmla="val 16667"/>
            </a:avLst>
          </a:prstGeom>
          <a:solidFill>
            <a:srgbClr val="82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25"/>
          <p:cNvSpPr/>
          <p:nvPr/>
        </p:nvSpPr>
        <p:spPr>
          <a:xfrm>
            <a:off x="5555425" y="1425800"/>
            <a:ext cx="3143100" cy="4761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Scope and Purpose</a:t>
            </a:r>
            <a:endParaRPr/>
          </a:p>
        </p:txBody>
      </p:sp>
      <p:sp>
        <p:nvSpPr>
          <p:cNvPr id="2275" name="Google Shape;2275;p125"/>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lnSpc>
                <a:spcPct val="100000"/>
              </a:lnSpc>
              <a:spcBef>
                <a:spcPts val="300"/>
              </a:spcBef>
              <a:spcAft>
                <a:spcPts val="1200"/>
              </a:spcAft>
              <a:buNone/>
            </a:pPr>
            <a:r>
              <a:rPr lang="en" sz="1600"/>
              <a:t>Pen testers must work with clients to determine the </a:t>
            </a:r>
            <a:r>
              <a:rPr lang="en" sz="1600" b="1"/>
              <a:t>purpose</a:t>
            </a:r>
            <a:r>
              <a:rPr lang="en" sz="1600"/>
              <a:t> and </a:t>
            </a:r>
            <a:r>
              <a:rPr lang="en" sz="1600" b="1"/>
              <a:t>scope</a:t>
            </a:r>
            <a:r>
              <a:rPr lang="en" sz="1600"/>
              <a:t> of an engagement. </a:t>
            </a:r>
            <a:endParaRPr sz="1600"/>
          </a:p>
        </p:txBody>
      </p:sp>
      <p:sp>
        <p:nvSpPr>
          <p:cNvPr id="2276" name="Google Shape;2276;p12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
        <p:nvSpPr>
          <p:cNvPr id="2277" name="Google Shape;2277;p125"/>
          <p:cNvSpPr txBox="1">
            <a:spLocks noGrp="1"/>
          </p:cNvSpPr>
          <p:nvPr>
            <p:ph type="subTitle" idx="3"/>
          </p:nvPr>
        </p:nvSpPr>
        <p:spPr>
          <a:xfrm>
            <a:off x="-12300" y="2135850"/>
            <a:ext cx="4689600" cy="14814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600"/>
              <a:t>Purpose is determined by the client’s needs and concerns, and which </a:t>
            </a:r>
            <a:br>
              <a:rPr lang="en" sz="1600"/>
            </a:br>
            <a:r>
              <a:rPr lang="en" sz="1600"/>
              <a:t>assets the business is most interested </a:t>
            </a:r>
            <a:br>
              <a:rPr lang="en" sz="1600"/>
            </a:br>
            <a:r>
              <a:rPr lang="en" sz="1600"/>
              <a:t>in protecting.</a:t>
            </a:r>
            <a:endParaRPr sz="1600"/>
          </a:p>
        </p:txBody>
      </p:sp>
      <p:sp>
        <p:nvSpPr>
          <p:cNvPr id="2278" name="Google Shape;2278;p125"/>
          <p:cNvSpPr txBox="1">
            <a:spLocks noGrp="1"/>
          </p:cNvSpPr>
          <p:nvPr>
            <p:ph type="subTitle" idx="4"/>
          </p:nvPr>
        </p:nvSpPr>
        <p:spPr>
          <a:xfrm>
            <a:off x="1076325" y="1423475"/>
            <a:ext cx="25200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Purpose</a:t>
            </a:r>
            <a:endParaRPr sz="1800">
              <a:latin typeface="Roboto Medium"/>
              <a:ea typeface="Roboto Medium"/>
              <a:cs typeface="Roboto Medium"/>
              <a:sym typeface="Roboto Medium"/>
            </a:endParaRPr>
          </a:p>
        </p:txBody>
      </p:sp>
      <p:sp>
        <p:nvSpPr>
          <p:cNvPr id="2279" name="Google Shape;2279;p125"/>
          <p:cNvSpPr txBox="1">
            <a:spLocks noGrp="1"/>
          </p:cNvSpPr>
          <p:nvPr>
            <p:ph type="subTitle" idx="5"/>
          </p:nvPr>
        </p:nvSpPr>
        <p:spPr>
          <a:xfrm>
            <a:off x="4466800" y="2138100"/>
            <a:ext cx="4689600" cy="9942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600"/>
              <a:t>Scope is based on which machines and networks are off limits. </a:t>
            </a:r>
            <a:endParaRPr sz="1600"/>
          </a:p>
        </p:txBody>
      </p:sp>
      <p:sp>
        <p:nvSpPr>
          <p:cNvPr id="2280" name="Google Shape;2280;p125"/>
          <p:cNvSpPr txBox="1">
            <a:spLocks noGrp="1"/>
          </p:cNvSpPr>
          <p:nvPr>
            <p:ph type="subTitle" idx="6"/>
          </p:nvPr>
        </p:nvSpPr>
        <p:spPr>
          <a:xfrm>
            <a:off x="5555425" y="1425725"/>
            <a:ext cx="25617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Scope</a:t>
            </a:r>
            <a:endParaRPr sz="1400">
              <a:solidFill>
                <a:srgbClr val="FFFFFF"/>
              </a:solidFill>
              <a:latin typeface="Roboto Medium"/>
              <a:ea typeface="Roboto Medium"/>
              <a:cs typeface="Roboto Medium"/>
              <a:sym typeface="Roboto Medium"/>
            </a:endParaRPr>
          </a:p>
        </p:txBody>
      </p:sp>
      <p:sp>
        <p:nvSpPr>
          <p:cNvPr id="2281" name="Google Shape;2281;p125"/>
          <p:cNvSpPr/>
          <p:nvPr/>
        </p:nvSpPr>
        <p:spPr>
          <a:xfrm>
            <a:off x="4498500" y="1223850"/>
            <a:ext cx="388500" cy="3580500"/>
          </a:xfrm>
          <a:prstGeom prst="rect">
            <a:avLst/>
          </a:prstGeom>
          <a:solidFill>
            <a:srgbClr val="D2F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2" name="Google Shape;2282;p125"/>
          <p:cNvPicPr preferRelativeResize="0"/>
          <p:nvPr/>
        </p:nvPicPr>
        <p:blipFill>
          <a:blip r:embed="rId3">
            <a:alphaModFix amt="39000"/>
          </a:blip>
          <a:stretch>
            <a:fillRect/>
          </a:stretch>
        </p:blipFill>
        <p:spPr>
          <a:xfrm>
            <a:off x="4555425" y="1040775"/>
            <a:ext cx="284825" cy="3779600"/>
          </a:xfrm>
          <a:prstGeom prst="rect">
            <a:avLst/>
          </a:prstGeom>
          <a:noFill/>
          <a:ln>
            <a:noFill/>
          </a:ln>
        </p:spPr>
      </p:pic>
      <p:grpSp>
        <p:nvGrpSpPr>
          <p:cNvPr id="2283" name="Google Shape;2283;p125"/>
          <p:cNvGrpSpPr/>
          <p:nvPr/>
        </p:nvGrpSpPr>
        <p:grpSpPr>
          <a:xfrm>
            <a:off x="457206" y="1421303"/>
            <a:ext cx="533372" cy="533480"/>
            <a:chOff x="457200" y="1378813"/>
            <a:chExt cx="695400" cy="695450"/>
          </a:xfrm>
        </p:grpSpPr>
        <p:sp>
          <p:nvSpPr>
            <p:cNvPr id="2284" name="Google Shape;2284;p125"/>
            <p:cNvSpPr/>
            <p:nvPr/>
          </p:nvSpPr>
          <p:spPr>
            <a:xfrm>
              <a:off x="457200" y="1378813"/>
              <a:ext cx="695400" cy="621300"/>
            </a:xfrm>
            <a:prstGeom prst="roundRect">
              <a:avLst>
                <a:gd name="adj" fmla="val 16667"/>
              </a:avLst>
            </a:prstGeom>
            <a:solidFill>
              <a:srgbClr val="82E6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285" name="Google Shape;2285;p125"/>
            <p:cNvSpPr/>
            <p:nvPr/>
          </p:nvSpPr>
          <p:spPr>
            <a:xfrm rot="10800000">
              <a:off x="634726" y="1885638"/>
              <a:ext cx="340325" cy="188625"/>
            </a:xfrm>
            <a:prstGeom prst="flowChartExtract">
              <a:avLst/>
            </a:prstGeom>
            <a:solidFill>
              <a:srgbClr val="82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6" name="Google Shape;2286;p125"/>
          <p:cNvGrpSpPr/>
          <p:nvPr/>
        </p:nvGrpSpPr>
        <p:grpSpPr>
          <a:xfrm>
            <a:off x="4937381" y="1421303"/>
            <a:ext cx="533372" cy="533480"/>
            <a:chOff x="457200" y="1378813"/>
            <a:chExt cx="695400" cy="695450"/>
          </a:xfrm>
        </p:grpSpPr>
        <p:sp>
          <p:nvSpPr>
            <p:cNvPr id="2287" name="Google Shape;2287;p125"/>
            <p:cNvSpPr/>
            <p:nvPr/>
          </p:nvSpPr>
          <p:spPr>
            <a:xfrm>
              <a:off x="457200" y="1378813"/>
              <a:ext cx="695400" cy="6213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88" name="Google Shape;2288;p125"/>
            <p:cNvSpPr/>
            <p:nvPr/>
          </p:nvSpPr>
          <p:spPr>
            <a:xfrm rot="10800000">
              <a:off x="634726" y="1885638"/>
              <a:ext cx="340325" cy="188625"/>
            </a:xfrm>
            <a:prstGeom prst="flowChartExtract">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2F3FC"/>
        </a:solidFill>
        <a:effectLst/>
      </p:bgPr>
    </p:bg>
    <p:spTree>
      <p:nvGrpSpPr>
        <p:cNvPr id="1" name="Shape 2292"/>
        <p:cNvGrpSpPr/>
        <p:nvPr/>
      </p:nvGrpSpPr>
      <p:grpSpPr>
        <a:xfrm>
          <a:off x="0" y="0"/>
          <a:ext cx="0" cy="0"/>
          <a:chOff x="0" y="0"/>
          <a:chExt cx="0" cy="0"/>
        </a:xfrm>
      </p:grpSpPr>
      <p:sp>
        <p:nvSpPr>
          <p:cNvPr id="2293" name="Google Shape;2293;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Penetration Testing</a:t>
            </a:r>
            <a:endParaRPr/>
          </a:p>
        </p:txBody>
      </p:sp>
      <p:sp>
        <p:nvSpPr>
          <p:cNvPr id="2294" name="Google Shape;2294;p12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Penetration testing is a competitive field to enter. </a:t>
            </a:r>
            <a:endParaRPr/>
          </a:p>
        </p:txBody>
      </p:sp>
      <p:sp>
        <p:nvSpPr>
          <p:cNvPr id="2295" name="Google Shape;2295;p126"/>
          <p:cNvSpPr txBox="1">
            <a:spLocks noGrp="1"/>
          </p:cNvSpPr>
          <p:nvPr>
            <p:ph type="body" idx="3"/>
          </p:nvPr>
        </p:nvSpPr>
        <p:spPr>
          <a:xfrm>
            <a:off x="175" y="1431475"/>
            <a:ext cx="3498600" cy="3711600"/>
          </a:xfrm>
          <a:prstGeom prst="rect">
            <a:avLst/>
          </a:prstGeom>
          <a:solidFill>
            <a:srgbClr val="D2F3FC"/>
          </a:solidFill>
        </p:spPr>
        <p:txBody>
          <a:bodyPr spcFirstLastPara="1" wrap="square" lIns="457200" tIns="0" rIns="548625" bIns="91425" anchor="t" anchorCtr="0">
            <a:noAutofit/>
          </a:bodyPr>
          <a:lstStyle/>
          <a:p>
            <a:pPr marL="0" lvl="0" indent="0" algn="l" rtl="0">
              <a:lnSpc>
                <a:spcPct val="115000"/>
              </a:lnSpc>
              <a:spcBef>
                <a:spcPts val="0"/>
              </a:spcBef>
              <a:spcAft>
                <a:spcPts val="0"/>
              </a:spcAft>
              <a:buNone/>
            </a:pPr>
            <a:r>
              <a:rPr lang="en"/>
              <a:t>Pen testing requires ongoing skill development, and it is highly recommended that aspiring pen testers establish and maintain a personal lab environment to practice in.</a:t>
            </a:r>
            <a:endParaRPr/>
          </a:p>
          <a:p>
            <a:pPr marL="0" lvl="0" indent="0" algn="l" rtl="0">
              <a:lnSpc>
                <a:spcPct val="115000"/>
              </a:lnSpc>
              <a:spcBef>
                <a:spcPts val="1200"/>
              </a:spcBef>
              <a:spcAft>
                <a:spcPts val="1200"/>
              </a:spcAft>
              <a:buNone/>
            </a:pPr>
            <a:r>
              <a:rPr lang="en"/>
              <a:t>Specific certifications are </a:t>
            </a:r>
            <a:br>
              <a:rPr lang="en"/>
            </a:br>
            <a:r>
              <a:rPr lang="en"/>
              <a:t>also desirable. </a:t>
            </a:r>
            <a:endParaRPr/>
          </a:p>
        </p:txBody>
      </p:sp>
      <p:sp>
        <p:nvSpPr>
          <p:cNvPr id="2296" name="Google Shape;2296;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pic>
        <p:nvPicPr>
          <p:cNvPr id="2297" name="Google Shape;2297;p126"/>
          <p:cNvPicPr preferRelativeResize="0"/>
          <p:nvPr/>
        </p:nvPicPr>
        <p:blipFill rotWithShape="1">
          <a:blip r:embed="rId3">
            <a:alphaModFix/>
          </a:blip>
          <a:srcRect l="10023" t="19504"/>
          <a:stretch/>
        </p:blipFill>
        <p:spPr>
          <a:xfrm>
            <a:off x="3296325" y="1473775"/>
            <a:ext cx="5859974" cy="3669727"/>
          </a:xfrm>
          <a:prstGeom prst="rect">
            <a:avLst/>
          </a:prstGeom>
          <a:noFill/>
          <a:ln>
            <a:noFill/>
          </a:ln>
        </p:spPr>
      </p:pic>
      <p:sp>
        <p:nvSpPr>
          <p:cNvPr id="2298" name="Google Shape;2298;p12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21</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pic>
        <p:nvPicPr>
          <p:cNvPr id="2303" name="Google Shape;2303;p127"/>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04" name="Google Shape;2304;p12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22</a:t>
            </a:fld>
            <a:endParaRPr sz="600">
              <a:solidFill>
                <a:srgbClr val="FFFFFF"/>
              </a:solidFill>
            </a:endParaRPr>
          </a:p>
        </p:txBody>
      </p:sp>
      <p:sp>
        <p:nvSpPr>
          <p:cNvPr id="2305" name="Google Shape;2305;p127"/>
          <p:cNvSpPr txBox="1">
            <a:spLocks noGrp="1"/>
          </p:cNvSpPr>
          <p:nvPr>
            <p:ph type="title"/>
          </p:nvPr>
        </p:nvSpPr>
        <p:spPr>
          <a:xfrm>
            <a:off x="3577400" y="1131625"/>
            <a:ext cx="5151600" cy="24879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endParaRPr sz="2000">
              <a:solidFill>
                <a:srgbClr val="FFF2CC"/>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solidFill>
                  <a:srgbClr val="FFF2CC"/>
                </a:solidFill>
                <a:latin typeface="Roboto Light"/>
                <a:ea typeface="Roboto Light"/>
                <a:cs typeface="Roboto Light"/>
                <a:sym typeface="Roboto Light"/>
              </a:rPr>
              <a:t>In the next activity, we will explore </a:t>
            </a:r>
            <a:br>
              <a:rPr lang="en" sz="2000">
                <a:solidFill>
                  <a:srgbClr val="FFF2CC"/>
                </a:solidFill>
                <a:latin typeface="Roboto Light"/>
                <a:ea typeface="Roboto Light"/>
                <a:cs typeface="Roboto Light"/>
                <a:sym typeface="Roboto Light"/>
              </a:rPr>
            </a:br>
            <a:r>
              <a:rPr lang="en" sz="2000">
                <a:solidFill>
                  <a:srgbClr val="FFF2CC"/>
                </a:solidFill>
                <a:latin typeface="Roboto Light"/>
                <a:ea typeface="Roboto Light"/>
                <a:cs typeface="Roboto Light"/>
                <a:sym typeface="Roboto Light"/>
              </a:rPr>
              <a:t>the vast field of certifications, focusing specifically on pen testing certifications. </a:t>
            </a:r>
            <a:endParaRPr sz="2000">
              <a:solidFill>
                <a:srgbClr val="FFF2CC"/>
              </a:solidFill>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9"/>
        <p:cNvGrpSpPr/>
        <p:nvPr/>
      </p:nvGrpSpPr>
      <p:grpSpPr>
        <a:xfrm>
          <a:off x="0" y="0"/>
          <a:ext cx="0" cy="0"/>
          <a:chOff x="0" y="0"/>
          <a:chExt cx="0" cy="0"/>
        </a:xfrm>
      </p:grpSpPr>
      <p:sp>
        <p:nvSpPr>
          <p:cNvPr id="2310" name="Google Shape;2310;p128"/>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311" name="Google Shape;2311;p128"/>
          <p:cNvSpPr txBox="1">
            <a:spLocks noGrp="1"/>
          </p:cNvSpPr>
          <p:nvPr>
            <p:ph type="title" idx="2"/>
          </p:nvPr>
        </p:nvSpPr>
        <p:spPr>
          <a:xfrm>
            <a:off x="273900" y="1042875"/>
            <a:ext cx="88701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Certification Research</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900">
                <a:latin typeface="Roboto Light"/>
                <a:ea typeface="Roboto Light"/>
                <a:cs typeface="Roboto Light"/>
                <a:sym typeface="Roboto Light"/>
              </a:rPr>
              <a:t>In this activity you will research five pen testing certifications and answer questions for each:</a:t>
            </a:r>
            <a:endParaRPr sz="1900">
              <a:latin typeface="Roboto Light"/>
              <a:ea typeface="Roboto Light"/>
              <a:cs typeface="Roboto Light"/>
              <a:sym typeface="Roboto Light"/>
            </a:endParaRPr>
          </a:p>
          <a:p>
            <a:pPr marL="320040" lvl="0" indent="-199390" algn="l" rtl="0">
              <a:lnSpc>
                <a:spcPct val="115000"/>
              </a:lnSpc>
              <a:spcBef>
                <a:spcPts val="400"/>
              </a:spcBef>
              <a:spcAft>
                <a:spcPts val="0"/>
              </a:spcAft>
              <a:buSzPts val="1700"/>
              <a:buFont typeface="Roboto Light"/>
              <a:buChar char="●"/>
            </a:pPr>
            <a:r>
              <a:rPr lang="en" sz="1700">
                <a:latin typeface="Roboto Light"/>
                <a:ea typeface="Roboto Light"/>
                <a:cs typeface="Roboto Light"/>
                <a:sym typeface="Roboto Light"/>
              </a:rPr>
              <a:t>What is the purpose of each certification?</a:t>
            </a:r>
            <a:endParaRPr sz="1700">
              <a:latin typeface="Roboto Light"/>
              <a:ea typeface="Roboto Light"/>
              <a:cs typeface="Roboto Light"/>
              <a:sym typeface="Roboto Light"/>
            </a:endParaRPr>
          </a:p>
          <a:p>
            <a:pPr marL="320040" lvl="0" indent="-199390" algn="l" rtl="0">
              <a:lnSpc>
                <a:spcPct val="115000"/>
              </a:lnSpc>
              <a:spcBef>
                <a:spcPts val="0"/>
              </a:spcBef>
              <a:spcAft>
                <a:spcPts val="0"/>
              </a:spcAft>
              <a:buSzPts val="1700"/>
              <a:buFont typeface="Roboto Light"/>
              <a:buChar char="●"/>
            </a:pPr>
            <a:r>
              <a:rPr lang="en" sz="1700">
                <a:latin typeface="Roboto Light"/>
                <a:ea typeface="Roboto Light"/>
                <a:cs typeface="Roboto Light"/>
                <a:sym typeface="Roboto Light"/>
              </a:rPr>
              <a:t>Who is the certifying entity?</a:t>
            </a:r>
            <a:endParaRPr sz="1700">
              <a:latin typeface="Roboto Light"/>
              <a:ea typeface="Roboto Light"/>
              <a:cs typeface="Roboto Light"/>
              <a:sym typeface="Roboto Light"/>
            </a:endParaRPr>
          </a:p>
          <a:p>
            <a:pPr marL="320040" lvl="0" indent="-199390" algn="l" rtl="0">
              <a:lnSpc>
                <a:spcPct val="115000"/>
              </a:lnSpc>
              <a:spcBef>
                <a:spcPts val="0"/>
              </a:spcBef>
              <a:spcAft>
                <a:spcPts val="0"/>
              </a:spcAft>
              <a:buSzPts val="1700"/>
              <a:buFont typeface="Roboto Light"/>
              <a:buChar char="●"/>
            </a:pPr>
            <a:r>
              <a:rPr lang="en" sz="1700">
                <a:latin typeface="Roboto Light"/>
                <a:ea typeface="Roboto Light"/>
                <a:cs typeface="Roboto Light"/>
                <a:sym typeface="Roboto Light"/>
              </a:rPr>
              <a:t>What topics and skills does the certification cover?</a:t>
            </a:r>
            <a:endParaRPr sz="1700">
              <a:latin typeface="Roboto Light"/>
              <a:ea typeface="Roboto Light"/>
              <a:cs typeface="Roboto Light"/>
              <a:sym typeface="Roboto Light"/>
            </a:endParaRPr>
          </a:p>
          <a:p>
            <a:pPr marL="0" lvl="0" indent="0" algn="l" rtl="0">
              <a:lnSpc>
                <a:spcPct val="115000"/>
              </a:lnSpc>
              <a:spcBef>
                <a:spcPts val="800"/>
              </a:spcBef>
              <a:spcAft>
                <a:spcPts val="0"/>
              </a:spcAft>
              <a:buNone/>
            </a:pPr>
            <a:endParaRPr sz="2000">
              <a:latin typeface="Roboto Light"/>
              <a:ea typeface="Roboto Light"/>
              <a:cs typeface="Roboto Light"/>
              <a:sym typeface="Roboto Light"/>
            </a:endParaRPr>
          </a:p>
          <a:p>
            <a:pPr marL="0" lvl="0" indent="0" algn="l" rtl="0">
              <a:lnSpc>
                <a:spcPct val="115000"/>
              </a:lnSpc>
              <a:spcBef>
                <a:spcPts val="800"/>
              </a:spcBef>
              <a:spcAft>
                <a:spcPts val="800"/>
              </a:spcAft>
              <a:buNone/>
            </a:pPr>
            <a:endParaRPr>
              <a:latin typeface="Roboto Light"/>
              <a:ea typeface="Roboto Light"/>
              <a:cs typeface="Roboto Light"/>
              <a:sym typeface="Roboto Light"/>
            </a:endParaRPr>
          </a:p>
        </p:txBody>
      </p:sp>
      <p:sp>
        <p:nvSpPr>
          <p:cNvPr id="2312" name="Google Shape;2312;p12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23</a:t>
            </a:fld>
            <a:endParaRPr sz="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6"/>
        <p:cNvGrpSpPr/>
        <p:nvPr/>
      </p:nvGrpSpPr>
      <p:grpSpPr>
        <a:xfrm>
          <a:off x="0" y="0"/>
          <a:ext cx="0" cy="0"/>
          <a:chOff x="0" y="0"/>
          <a:chExt cx="0" cy="0"/>
        </a:xfrm>
      </p:grpSpPr>
      <p:sp>
        <p:nvSpPr>
          <p:cNvPr id="2317" name="Google Shape;2317;p12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24</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2" name="Google Shape;2322;p130"/>
          <p:cNvSpPr txBox="1">
            <a:spLocks noGrp="1"/>
          </p:cNvSpPr>
          <p:nvPr>
            <p:ph type="title"/>
          </p:nvPr>
        </p:nvSpPr>
        <p:spPr>
          <a:xfrm>
            <a:off x="274325" y="1782275"/>
            <a:ext cx="8595300" cy="12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Reconnaissance </a:t>
            </a:r>
            <a:endParaRPr/>
          </a:p>
        </p:txBody>
      </p:sp>
      <p:sp>
        <p:nvSpPr>
          <p:cNvPr id="2323" name="Google Shape;2323;p13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25</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327"/>
        <p:cNvGrpSpPr/>
        <p:nvPr/>
      </p:nvGrpSpPr>
      <p:grpSpPr>
        <a:xfrm>
          <a:off x="0" y="0"/>
          <a:ext cx="0" cy="0"/>
          <a:chOff x="0" y="0"/>
          <a:chExt cx="0" cy="0"/>
        </a:xfrm>
      </p:grpSpPr>
      <p:sp>
        <p:nvSpPr>
          <p:cNvPr id="2328" name="Google Shape;2328;p131"/>
          <p:cNvSpPr/>
          <p:nvPr/>
        </p:nvSpPr>
        <p:spPr>
          <a:xfrm>
            <a:off x="1076325" y="1423550"/>
            <a:ext cx="3143100" cy="476100"/>
          </a:xfrm>
          <a:prstGeom prst="roundRect">
            <a:avLst>
              <a:gd name="adj" fmla="val 16667"/>
            </a:avLst>
          </a:prstGeom>
          <a:solidFill>
            <a:srgbClr val="82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31"/>
          <p:cNvSpPr/>
          <p:nvPr/>
        </p:nvSpPr>
        <p:spPr>
          <a:xfrm>
            <a:off x="5555425" y="1425800"/>
            <a:ext cx="3143100" cy="4761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Passive and Active Recon</a:t>
            </a:r>
            <a:endParaRPr/>
          </a:p>
        </p:txBody>
      </p:sp>
      <p:sp>
        <p:nvSpPr>
          <p:cNvPr id="2331" name="Google Shape;2331;p131"/>
          <p:cNvSpPr txBox="1">
            <a:spLocks noGrp="1"/>
          </p:cNvSpPr>
          <p:nvPr>
            <p:ph type="subTitle" idx="1"/>
          </p:nvPr>
        </p:nvSpPr>
        <p:spPr>
          <a:xfrm>
            <a:off x="0" y="675975"/>
            <a:ext cx="9144000" cy="364800"/>
          </a:xfrm>
          <a:prstGeom prst="rect">
            <a:avLst/>
          </a:prstGeom>
        </p:spPr>
        <p:txBody>
          <a:bodyPr spcFirstLastPara="1" wrap="square" lIns="457200" tIns="91425" rIns="0" bIns="91425" anchor="t" anchorCtr="0">
            <a:noAutofit/>
          </a:bodyPr>
          <a:lstStyle/>
          <a:p>
            <a:pPr marL="0" lvl="0" indent="0" algn="l" rtl="0">
              <a:lnSpc>
                <a:spcPct val="100000"/>
              </a:lnSpc>
              <a:spcBef>
                <a:spcPts val="300"/>
              </a:spcBef>
              <a:spcAft>
                <a:spcPts val="1200"/>
              </a:spcAft>
              <a:buNone/>
            </a:pPr>
            <a:r>
              <a:rPr lang="en" sz="1600"/>
              <a:t>There are two types of reconnaissance: </a:t>
            </a:r>
            <a:r>
              <a:rPr lang="en" sz="1600" b="1"/>
              <a:t>passive</a:t>
            </a:r>
            <a:r>
              <a:rPr lang="en" sz="1600"/>
              <a:t> and </a:t>
            </a:r>
            <a:r>
              <a:rPr lang="en" sz="1600" b="1"/>
              <a:t>active</a:t>
            </a:r>
            <a:r>
              <a:rPr lang="en" sz="1600"/>
              <a:t>.</a:t>
            </a:r>
            <a:endParaRPr sz="1600"/>
          </a:p>
        </p:txBody>
      </p:sp>
      <p:sp>
        <p:nvSpPr>
          <p:cNvPr id="2332" name="Google Shape;2332;p13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26</a:t>
            </a:fld>
            <a:endParaRPr sz="600"/>
          </a:p>
        </p:txBody>
      </p:sp>
      <p:sp>
        <p:nvSpPr>
          <p:cNvPr id="2333" name="Google Shape;2333;p131"/>
          <p:cNvSpPr txBox="1">
            <a:spLocks noGrp="1"/>
          </p:cNvSpPr>
          <p:nvPr>
            <p:ph type="subTitle" idx="3"/>
          </p:nvPr>
        </p:nvSpPr>
        <p:spPr>
          <a:xfrm>
            <a:off x="-8475" y="2138100"/>
            <a:ext cx="4689600" cy="14814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600"/>
              <a:t>Directly engaging with a target system.</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For example, running a port scan directly on a server.</a:t>
            </a:r>
            <a:endParaRPr sz="1600"/>
          </a:p>
        </p:txBody>
      </p:sp>
      <p:sp>
        <p:nvSpPr>
          <p:cNvPr id="2334" name="Google Shape;2334;p131"/>
          <p:cNvSpPr txBox="1">
            <a:spLocks noGrp="1"/>
          </p:cNvSpPr>
          <p:nvPr>
            <p:ph type="subTitle" idx="4"/>
          </p:nvPr>
        </p:nvSpPr>
        <p:spPr>
          <a:xfrm>
            <a:off x="1076325" y="1423475"/>
            <a:ext cx="25200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a:latin typeface="Roboto Medium"/>
                <a:ea typeface="Roboto Medium"/>
                <a:cs typeface="Roboto Medium"/>
                <a:sym typeface="Roboto Medium"/>
              </a:rPr>
              <a:t>Active</a:t>
            </a:r>
            <a:endParaRPr sz="1800">
              <a:latin typeface="Roboto Medium"/>
              <a:ea typeface="Roboto Medium"/>
              <a:cs typeface="Roboto Medium"/>
              <a:sym typeface="Roboto Medium"/>
            </a:endParaRPr>
          </a:p>
        </p:txBody>
      </p:sp>
      <p:sp>
        <p:nvSpPr>
          <p:cNvPr id="2335" name="Google Shape;2335;p131"/>
          <p:cNvSpPr txBox="1">
            <a:spLocks noGrp="1"/>
          </p:cNvSpPr>
          <p:nvPr>
            <p:ph type="subTitle" idx="5"/>
          </p:nvPr>
        </p:nvSpPr>
        <p:spPr>
          <a:xfrm>
            <a:off x="4466800" y="2138100"/>
            <a:ext cx="4689600" cy="7389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600"/>
              <a:t>Trying to gain information about a target's system and network without directly engaging with the systems.</a:t>
            </a:r>
            <a:endParaRPr sz="1600"/>
          </a:p>
          <a:p>
            <a:pPr marL="0" lvl="0" indent="0" algn="l" rtl="0">
              <a:spcBef>
                <a:spcPts val="0"/>
              </a:spcBef>
              <a:spcAft>
                <a:spcPts val="0"/>
              </a:spcAft>
              <a:buNone/>
            </a:pPr>
            <a:endParaRPr sz="300"/>
          </a:p>
          <a:p>
            <a:pPr marL="0" lvl="0" indent="0" algn="l" rtl="0">
              <a:spcBef>
                <a:spcPts val="0"/>
              </a:spcBef>
              <a:spcAft>
                <a:spcPts val="0"/>
              </a:spcAft>
              <a:buNone/>
            </a:pPr>
            <a:r>
              <a:rPr lang="en" sz="1600"/>
              <a:t>Pen testers can use the massive amounts of information that already exist on the web. For instance, third-party tools may have already scanned a system. We can use these third-party tools to get information without engaging directly with a system.</a:t>
            </a:r>
            <a:endParaRPr sz="1600"/>
          </a:p>
        </p:txBody>
      </p:sp>
      <p:sp>
        <p:nvSpPr>
          <p:cNvPr id="2336" name="Google Shape;2336;p131"/>
          <p:cNvSpPr txBox="1">
            <a:spLocks noGrp="1"/>
          </p:cNvSpPr>
          <p:nvPr>
            <p:ph type="subTitle" idx="6"/>
          </p:nvPr>
        </p:nvSpPr>
        <p:spPr>
          <a:xfrm>
            <a:off x="5555425" y="1425725"/>
            <a:ext cx="2561700" cy="476100"/>
          </a:xfrm>
          <a:prstGeom prst="rect">
            <a:avLst/>
          </a:prstGeom>
        </p:spPr>
        <p:txBody>
          <a:bodyPr spcFirstLastPara="1" wrap="square" lIns="182875" tIns="0" rIns="457200" bIns="0" anchor="ctr" anchorCtr="0">
            <a:noAutofit/>
          </a:bodyPr>
          <a:lstStyle/>
          <a:p>
            <a:pPr marL="0" lvl="0" indent="0" algn="l" rtl="0">
              <a:spcBef>
                <a:spcPts val="0"/>
              </a:spcBef>
              <a:spcAft>
                <a:spcPts val="0"/>
              </a:spcAft>
              <a:buNone/>
            </a:pPr>
            <a:r>
              <a:rPr lang="en" sz="1800">
                <a:solidFill>
                  <a:srgbClr val="FFFFFF"/>
                </a:solidFill>
                <a:latin typeface="Roboto Medium"/>
                <a:ea typeface="Roboto Medium"/>
                <a:cs typeface="Roboto Medium"/>
                <a:sym typeface="Roboto Medium"/>
              </a:rPr>
              <a:t>Passive</a:t>
            </a:r>
            <a:endParaRPr sz="1400">
              <a:solidFill>
                <a:srgbClr val="FFFFFF"/>
              </a:solidFill>
              <a:latin typeface="Roboto Medium"/>
              <a:ea typeface="Roboto Medium"/>
              <a:cs typeface="Roboto Medium"/>
              <a:sym typeface="Roboto Medium"/>
            </a:endParaRPr>
          </a:p>
        </p:txBody>
      </p:sp>
      <p:pic>
        <p:nvPicPr>
          <p:cNvPr id="2337" name="Google Shape;2337;p131"/>
          <p:cNvPicPr preferRelativeResize="0"/>
          <p:nvPr/>
        </p:nvPicPr>
        <p:blipFill>
          <a:blip r:embed="rId3">
            <a:alphaModFix amt="39000"/>
          </a:blip>
          <a:stretch>
            <a:fillRect/>
          </a:stretch>
        </p:blipFill>
        <p:spPr>
          <a:xfrm>
            <a:off x="4433450" y="1040775"/>
            <a:ext cx="284825" cy="3779600"/>
          </a:xfrm>
          <a:prstGeom prst="rect">
            <a:avLst/>
          </a:prstGeom>
          <a:noFill/>
          <a:ln>
            <a:noFill/>
          </a:ln>
        </p:spPr>
      </p:pic>
      <p:grpSp>
        <p:nvGrpSpPr>
          <p:cNvPr id="2338" name="Google Shape;2338;p131"/>
          <p:cNvGrpSpPr/>
          <p:nvPr/>
        </p:nvGrpSpPr>
        <p:grpSpPr>
          <a:xfrm>
            <a:off x="457206" y="1421303"/>
            <a:ext cx="533372" cy="533480"/>
            <a:chOff x="457200" y="1378813"/>
            <a:chExt cx="695400" cy="695450"/>
          </a:xfrm>
        </p:grpSpPr>
        <p:sp>
          <p:nvSpPr>
            <p:cNvPr id="2339" name="Google Shape;2339;p131"/>
            <p:cNvSpPr/>
            <p:nvPr/>
          </p:nvSpPr>
          <p:spPr>
            <a:xfrm>
              <a:off x="457200" y="1378813"/>
              <a:ext cx="695400" cy="621300"/>
            </a:xfrm>
            <a:prstGeom prst="roundRect">
              <a:avLst>
                <a:gd name="adj" fmla="val 16667"/>
              </a:avLst>
            </a:prstGeom>
            <a:solidFill>
              <a:srgbClr val="82E6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340" name="Google Shape;2340;p131"/>
            <p:cNvSpPr/>
            <p:nvPr/>
          </p:nvSpPr>
          <p:spPr>
            <a:xfrm rot="10800000">
              <a:off x="634726" y="1885638"/>
              <a:ext cx="340325" cy="188625"/>
            </a:xfrm>
            <a:prstGeom prst="flowChartExtract">
              <a:avLst/>
            </a:prstGeom>
            <a:solidFill>
              <a:srgbClr val="82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2341;p131"/>
          <p:cNvGrpSpPr/>
          <p:nvPr/>
        </p:nvGrpSpPr>
        <p:grpSpPr>
          <a:xfrm>
            <a:off x="4937381" y="1421303"/>
            <a:ext cx="533372" cy="533480"/>
            <a:chOff x="457200" y="1378813"/>
            <a:chExt cx="695400" cy="695450"/>
          </a:xfrm>
        </p:grpSpPr>
        <p:sp>
          <p:nvSpPr>
            <p:cNvPr id="2342" name="Google Shape;2342;p131"/>
            <p:cNvSpPr/>
            <p:nvPr/>
          </p:nvSpPr>
          <p:spPr>
            <a:xfrm>
              <a:off x="457200" y="1378813"/>
              <a:ext cx="695400" cy="6213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43" name="Google Shape;2343;p131"/>
            <p:cNvSpPr/>
            <p:nvPr/>
          </p:nvSpPr>
          <p:spPr>
            <a:xfrm rot="10800000">
              <a:off x="634726" y="1885638"/>
              <a:ext cx="340325" cy="188625"/>
            </a:xfrm>
            <a:prstGeom prst="flowChartExtract">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4" name="Google Shape;2344;p131"/>
          <p:cNvSpPr/>
          <p:nvPr/>
        </p:nvSpPr>
        <p:spPr>
          <a:xfrm>
            <a:off x="4443200" y="1272925"/>
            <a:ext cx="409500" cy="34359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348"/>
        <p:cNvGrpSpPr/>
        <p:nvPr/>
      </p:nvGrpSpPr>
      <p:grpSpPr>
        <a:xfrm>
          <a:off x="0" y="0"/>
          <a:ext cx="0" cy="0"/>
          <a:chOff x="0" y="0"/>
          <a:chExt cx="0" cy="0"/>
        </a:xfrm>
      </p:grpSpPr>
      <p:sp>
        <p:nvSpPr>
          <p:cNvPr id="2349" name="Google Shape;2349;p132"/>
          <p:cNvSpPr/>
          <p:nvPr/>
        </p:nvSpPr>
        <p:spPr>
          <a:xfrm>
            <a:off x="-22500" y="562500"/>
            <a:ext cx="8943900" cy="2268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32"/>
          <p:cNvSpPr txBox="1">
            <a:spLocks noGrp="1"/>
          </p:cNvSpPr>
          <p:nvPr>
            <p:ph type="subTitle" idx="1"/>
          </p:nvPr>
        </p:nvSpPr>
        <p:spPr>
          <a:xfrm>
            <a:off x="4604450" y="1334950"/>
            <a:ext cx="4452600" cy="251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Huge amounts of both useful </a:t>
            </a:r>
            <a:br>
              <a:rPr lang="en"/>
            </a:br>
            <a:r>
              <a:rPr lang="en"/>
              <a:t>and superfluous information exist on the web. </a:t>
            </a:r>
            <a:endParaRPr/>
          </a:p>
          <a:p>
            <a:pPr marL="0" lvl="0" indent="0" algn="l" rtl="0">
              <a:spcBef>
                <a:spcPts val="1000"/>
              </a:spcBef>
              <a:spcAft>
                <a:spcPts val="1000"/>
              </a:spcAft>
              <a:buNone/>
            </a:pPr>
            <a:r>
              <a:rPr lang="en"/>
              <a:t>The challenge is knowing what is important and how to extract it.</a:t>
            </a:r>
            <a:endParaRPr/>
          </a:p>
        </p:txBody>
      </p:sp>
      <p:pic>
        <p:nvPicPr>
          <p:cNvPr id="2351" name="Google Shape;2351;p132"/>
          <p:cNvPicPr preferRelativeResize="0"/>
          <p:nvPr/>
        </p:nvPicPr>
        <p:blipFill rotWithShape="1">
          <a:blip r:embed="rId3">
            <a:alphaModFix/>
          </a:blip>
          <a:srcRect l="7278" t="8642"/>
          <a:stretch/>
        </p:blipFill>
        <p:spPr>
          <a:xfrm>
            <a:off x="0" y="0"/>
            <a:ext cx="4604449" cy="4680100"/>
          </a:xfrm>
          <a:prstGeom prst="rect">
            <a:avLst/>
          </a:prstGeom>
          <a:noFill/>
          <a:ln>
            <a:noFill/>
          </a:ln>
        </p:spPr>
      </p:pic>
      <p:sp>
        <p:nvSpPr>
          <p:cNvPr id="2352" name="Google Shape;2352;p13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27</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56"/>
        <p:cNvGrpSpPr/>
        <p:nvPr/>
      </p:nvGrpSpPr>
      <p:grpSpPr>
        <a:xfrm>
          <a:off x="0" y="0"/>
          <a:ext cx="0" cy="0"/>
          <a:chOff x="0" y="0"/>
          <a:chExt cx="0" cy="0"/>
        </a:xfrm>
      </p:grpSpPr>
      <p:pic>
        <p:nvPicPr>
          <p:cNvPr id="2357" name="Google Shape;2357;p133"/>
          <p:cNvPicPr preferRelativeResize="0"/>
          <p:nvPr/>
        </p:nvPicPr>
        <p:blipFill>
          <a:blip r:embed="rId3">
            <a:alphaModFix/>
          </a:blip>
          <a:stretch>
            <a:fillRect/>
          </a:stretch>
        </p:blipFill>
        <p:spPr>
          <a:xfrm>
            <a:off x="0" y="0"/>
            <a:ext cx="9168599" cy="5161278"/>
          </a:xfrm>
          <a:prstGeom prst="rect">
            <a:avLst/>
          </a:prstGeom>
          <a:noFill/>
          <a:ln>
            <a:noFill/>
          </a:ln>
        </p:spPr>
      </p:pic>
      <p:sp>
        <p:nvSpPr>
          <p:cNvPr id="2358" name="Google Shape;2358;p13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28</a:t>
            </a:fld>
            <a:endParaRPr sz="600"/>
          </a:p>
        </p:txBody>
      </p:sp>
      <p:sp>
        <p:nvSpPr>
          <p:cNvPr id="2359" name="Google Shape;2359;p133"/>
          <p:cNvSpPr txBox="1">
            <a:spLocks noGrp="1"/>
          </p:cNvSpPr>
          <p:nvPr>
            <p:ph type="subTitle" idx="1"/>
          </p:nvPr>
        </p:nvSpPr>
        <p:spPr>
          <a:xfrm>
            <a:off x="0" y="1755025"/>
            <a:ext cx="4331400" cy="2385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Offense informs defense.</a:t>
            </a:r>
            <a:endParaRPr b="1"/>
          </a:p>
          <a:p>
            <a:pPr marL="0" lvl="0" indent="0" algn="l" rtl="0">
              <a:spcBef>
                <a:spcPts val="1000"/>
              </a:spcBef>
              <a:spcAft>
                <a:spcPts val="0"/>
              </a:spcAft>
              <a:buNone/>
            </a:pPr>
            <a:r>
              <a:rPr lang="en"/>
              <a:t>Adversaries have become experts at extracting information from the internet. We need to become experts too, so we can defend against them.</a:t>
            </a:r>
            <a:endParaRPr/>
          </a:p>
        </p:txBody>
      </p:sp>
      <p:sp>
        <p:nvSpPr>
          <p:cNvPr id="2360" name="Google Shape;2360;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Reconnaissance</a:t>
            </a:r>
            <a:endParaRPr/>
          </a:p>
        </p:txBody>
      </p:sp>
      <p:cxnSp>
        <p:nvCxnSpPr>
          <p:cNvPr id="2361" name="Google Shape;2361;p1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5"/>
        <p:cNvGrpSpPr/>
        <p:nvPr/>
      </p:nvGrpSpPr>
      <p:grpSpPr>
        <a:xfrm>
          <a:off x="0" y="0"/>
          <a:ext cx="0" cy="0"/>
          <a:chOff x="0" y="0"/>
          <a:chExt cx="0" cy="0"/>
        </a:xfrm>
      </p:grpSpPr>
      <p:pic>
        <p:nvPicPr>
          <p:cNvPr id="2366" name="Google Shape;2366;p134"/>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67" name="Google Shape;2367;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29</a:t>
            </a:fld>
            <a:endParaRPr sz="600">
              <a:solidFill>
                <a:srgbClr val="FFFFFF"/>
              </a:solidFill>
            </a:endParaRPr>
          </a:p>
        </p:txBody>
      </p:sp>
      <p:sp>
        <p:nvSpPr>
          <p:cNvPr id="2368" name="Google Shape;2368;p134"/>
          <p:cNvSpPr txBox="1">
            <a:spLocks noGrp="1"/>
          </p:cNvSpPr>
          <p:nvPr>
            <p:ph type="title"/>
          </p:nvPr>
        </p:nvSpPr>
        <p:spPr>
          <a:xfrm>
            <a:off x="3577400" y="1131625"/>
            <a:ext cx="5151600" cy="24879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endParaRPr sz="2000">
              <a:solidFill>
                <a:srgbClr val="FFF2CC"/>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solidFill>
                  <a:srgbClr val="FFF2CC"/>
                </a:solidFill>
                <a:latin typeface="Roboto Light"/>
                <a:ea typeface="Roboto Light"/>
                <a:cs typeface="Roboto Light"/>
                <a:sym typeface="Roboto Light"/>
              </a:rPr>
              <a:t>Today’s reconnaissance will focus </a:t>
            </a:r>
            <a:endParaRPr sz="2000">
              <a:solidFill>
                <a:srgbClr val="FFF2CC"/>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solidFill>
                  <a:srgbClr val="FFF2CC"/>
                </a:solidFill>
                <a:latin typeface="Roboto Light"/>
                <a:ea typeface="Roboto Light"/>
                <a:cs typeface="Roboto Light"/>
                <a:sym typeface="Roboto Light"/>
              </a:rPr>
              <a:t>on external reconnaissance, </a:t>
            </a:r>
            <a:endParaRPr sz="2000">
              <a:solidFill>
                <a:srgbClr val="FFF2CC"/>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solidFill>
                  <a:srgbClr val="FFF2CC"/>
                </a:solidFill>
                <a:latin typeface="Roboto Light"/>
                <a:ea typeface="Roboto Light"/>
                <a:cs typeface="Roboto Light"/>
                <a:sym typeface="Roboto Light"/>
              </a:rPr>
              <a:t>also referred to as </a:t>
            </a:r>
            <a:r>
              <a:rPr lang="en" sz="2000" b="1">
                <a:solidFill>
                  <a:srgbClr val="FFF2CC"/>
                </a:solidFill>
                <a:latin typeface="Roboto"/>
                <a:ea typeface="Roboto"/>
                <a:cs typeface="Roboto"/>
                <a:sym typeface="Roboto"/>
              </a:rPr>
              <a:t>open source intelligence (OSINT).</a:t>
            </a:r>
            <a:endParaRPr sz="2000" b="1">
              <a:solidFill>
                <a:srgbClr val="FFF2CC"/>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4B2FD"/>
        </a:solidFill>
        <a:effectLst/>
      </p:bgPr>
    </p:bg>
    <p:spTree>
      <p:nvGrpSpPr>
        <p:cNvPr id="1" name="Shape 2062"/>
        <p:cNvGrpSpPr/>
        <p:nvPr/>
      </p:nvGrpSpPr>
      <p:grpSpPr>
        <a:xfrm>
          <a:off x="0" y="0"/>
          <a:ext cx="0" cy="0"/>
          <a:chOff x="0" y="0"/>
          <a:chExt cx="0" cy="0"/>
        </a:xfrm>
      </p:grpSpPr>
      <p:sp>
        <p:nvSpPr>
          <p:cNvPr id="2063" name="Google Shape;2063;p108"/>
          <p:cNvSpPr/>
          <p:nvPr/>
        </p:nvSpPr>
        <p:spPr>
          <a:xfrm>
            <a:off x="3506925" y="555275"/>
            <a:ext cx="5484600" cy="292200"/>
          </a:xfrm>
          <a:prstGeom prst="rect">
            <a:avLst/>
          </a:prstGeom>
          <a:solidFill>
            <a:srgbClr val="A4B2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08"/>
          <p:cNvSpPr txBox="1">
            <a:spLocks noGrp="1"/>
          </p:cNvSpPr>
          <p:nvPr>
            <p:ph type="subTitle" idx="1"/>
          </p:nvPr>
        </p:nvSpPr>
        <p:spPr>
          <a:xfrm>
            <a:off x="-12300" y="0"/>
            <a:ext cx="3671700" cy="5143500"/>
          </a:xfrm>
          <a:prstGeom prst="rect">
            <a:avLst/>
          </a:prstGeom>
          <a:solidFill>
            <a:srgbClr val="FDA756"/>
          </a:solidFill>
        </p:spPr>
        <p:txBody>
          <a:bodyPr spcFirstLastPara="1" wrap="square" lIns="548625" tIns="914400" rIns="274300" bIns="91425" anchor="t" anchorCtr="0">
            <a:noAutofit/>
          </a:bodyPr>
          <a:lstStyle/>
          <a:p>
            <a:pPr marL="0" lvl="0" indent="0" algn="l" rtl="0">
              <a:lnSpc>
                <a:spcPct val="115000"/>
              </a:lnSpc>
              <a:spcBef>
                <a:spcPts val="0"/>
              </a:spcBef>
              <a:spcAft>
                <a:spcPts val="0"/>
              </a:spcAft>
              <a:buNone/>
            </a:pPr>
            <a:r>
              <a:rPr lang="en" sz="1600"/>
              <a:t>We’ve covered a wide </a:t>
            </a:r>
            <a:br>
              <a:rPr lang="en" sz="1600"/>
            </a:br>
            <a:r>
              <a:rPr lang="en" sz="1600"/>
              <a:t>range of cyberattacks and vulnerabilities throughout</a:t>
            </a:r>
            <a:br>
              <a:rPr lang="en" sz="1600"/>
            </a:br>
            <a:r>
              <a:rPr lang="en" sz="1600"/>
              <a:t>the course so far. </a:t>
            </a:r>
            <a:endParaRPr sz="1600"/>
          </a:p>
          <a:p>
            <a:pPr marL="0" lvl="0" indent="0" algn="l" rtl="0">
              <a:lnSpc>
                <a:spcPct val="115000"/>
              </a:lnSpc>
              <a:spcBef>
                <a:spcPts val="1000"/>
              </a:spcBef>
              <a:spcAft>
                <a:spcPts val="1000"/>
              </a:spcAft>
              <a:buNone/>
            </a:pPr>
            <a:r>
              <a:rPr lang="en" sz="1600"/>
              <a:t>Now we will explore specific profession that partners </a:t>
            </a:r>
            <a:br>
              <a:rPr lang="en" sz="1600"/>
            </a:br>
            <a:r>
              <a:rPr lang="en" sz="1600"/>
              <a:t>with organizations to assess </a:t>
            </a:r>
            <a:br>
              <a:rPr lang="en" sz="1600"/>
            </a:br>
            <a:r>
              <a:rPr lang="en" sz="1600"/>
              <a:t>their security posture,</a:t>
            </a:r>
            <a:br>
              <a:rPr lang="en" sz="1600"/>
            </a:br>
            <a:r>
              <a:rPr lang="en" sz="1600"/>
              <a:t>vulnerabilities, and susceptibility to attacks.</a:t>
            </a:r>
            <a:endParaRPr sz="1600"/>
          </a:p>
        </p:txBody>
      </p:sp>
      <p:sp>
        <p:nvSpPr>
          <p:cNvPr id="2065" name="Google Shape;2065;p10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
        <p:nvSpPr>
          <p:cNvPr id="2066" name="Google Shape;2066;p10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hlinkClick r:id="rId3"/>
              </a:rPr>
              <a:t>(Source)</a:t>
            </a:r>
            <a:endParaRPr/>
          </a:p>
        </p:txBody>
      </p:sp>
      <p:pic>
        <p:nvPicPr>
          <p:cNvPr id="2067" name="Google Shape;2067;p108"/>
          <p:cNvPicPr preferRelativeResize="0"/>
          <p:nvPr/>
        </p:nvPicPr>
        <p:blipFill rotWithShape="1">
          <a:blip r:embed="rId4">
            <a:alphaModFix/>
          </a:blip>
          <a:srcRect t="-16810" b="16810"/>
          <a:stretch/>
        </p:blipFill>
        <p:spPr>
          <a:xfrm>
            <a:off x="3659400" y="152400"/>
            <a:ext cx="5332200" cy="3999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4EAD3"/>
        </a:solidFill>
        <a:effectLst/>
      </p:bgPr>
    </p:bg>
    <p:spTree>
      <p:nvGrpSpPr>
        <p:cNvPr id="1" name="Shape 2372"/>
        <p:cNvGrpSpPr/>
        <p:nvPr/>
      </p:nvGrpSpPr>
      <p:grpSpPr>
        <a:xfrm>
          <a:off x="0" y="0"/>
          <a:ext cx="0" cy="0"/>
          <a:chOff x="0" y="0"/>
          <a:chExt cx="0" cy="0"/>
        </a:xfrm>
      </p:grpSpPr>
      <p:sp>
        <p:nvSpPr>
          <p:cNvPr id="2373" name="Google Shape;2373;p135"/>
          <p:cNvSpPr/>
          <p:nvPr/>
        </p:nvSpPr>
        <p:spPr>
          <a:xfrm>
            <a:off x="175" y="511575"/>
            <a:ext cx="4162500" cy="226800"/>
          </a:xfrm>
          <a:prstGeom prst="rect">
            <a:avLst/>
          </a:prstGeom>
          <a:solidFill>
            <a:srgbClr val="D4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4" name="Google Shape;2374;p135"/>
          <p:cNvPicPr preferRelativeResize="0"/>
          <p:nvPr/>
        </p:nvPicPr>
        <p:blipFill rotWithShape="1">
          <a:blip r:embed="rId3">
            <a:alphaModFix/>
          </a:blip>
          <a:srcRect r="18026"/>
          <a:stretch/>
        </p:blipFill>
        <p:spPr>
          <a:xfrm>
            <a:off x="3522125" y="0"/>
            <a:ext cx="5621876" cy="5143500"/>
          </a:xfrm>
          <a:prstGeom prst="rect">
            <a:avLst/>
          </a:prstGeom>
          <a:noFill/>
          <a:ln>
            <a:noFill/>
          </a:ln>
        </p:spPr>
      </p:pic>
      <p:sp>
        <p:nvSpPr>
          <p:cNvPr id="2375" name="Google Shape;2375;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OSINT</a:t>
            </a:r>
            <a:endParaRPr/>
          </a:p>
        </p:txBody>
      </p:sp>
      <p:sp>
        <p:nvSpPr>
          <p:cNvPr id="2376" name="Google Shape;2376;p135"/>
          <p:cNvSpPr txBox="1">
            <a:spLocks noGrp="1"/>
          </p:cNvSpPr>
          <p:nvPr>
            <p:ph type="subTitle" idx="1"/>
          </p:nvPr>
        </p:nvSpPr>
        <p:spPr>
          <a:xfrm>
            <a:off x="0" y="675975"/>
            <a:ext cx="4545000" cy="165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Since no-view pen testers begin their engagement with very limited knowledge, they must use OSINT to gain as much available information about their target as possible.</a:t>
            </a:r>
            <a:endParaRPr/>
          </a:p>
        </p:txBody>
      </p:sp>
      <p:sp>
        <p:nvSpPr>
          <p:cNvPr id="2377" name="Google Shape;2377;p135"/>
          <p:cNvSpPr txBox="1">
            <a:spLocks noGrp="1"/>
          </p:cNvSpPr>
          <p:nvPr>
            <p:ph type="body" idx="3"/>
          </p:nvPr>
        </p:nvSpPr>
        <p:spPr>
          <a:xfrm>
            <a:off x="175" y="2480150"/>
            <a:ext cx="4162500" cy="2233500"/>
          </a:xfrm>
          <a:prstGeom prst="rect">
            <a:avLst/>
          </a:prstGeom>
        </p:spPr>
        <p:txBody>
          <a:bodyPr spcFirstLastPara="1" wrap="square" lIns="457200" tIns="0" rIns="457200" bIns="914400" anchor="t" anchorCtr="0">
            <a:noAutofit/>
          </a:bodyPr>
          <a:lstStyle/>
          <a:p>
            <a:pPr marL="171450" lvl="0" indent="-203200" algn="l" rtl="0">
              <a:lnSpc>
                <a:spcPct val="115000"/>
              </a:lnSpc>
              <a:spcBef>
                <a:spcPts val="0"/>
              </a:spcBef>
              <a:spcAft>
                <a:spcPts val="0"/>
              </a:spcAft>
              <a:buClr>
                <a:srgbClr val="000000"/>
              </a:buClr>
              <a:buSzPts val="1400"/>
              <a:buFont typeface="Roboto"/>
              <a:buChar char="●"/>
            </a:pPr>
            <a:r>
              <a:rPr lang="en"/>
              <a:t>The information gathered in this stage plays a critical role in other phases of the engagement.</a:t>
            </a:r>
            <a:endParaRPr/>
          </a:p>
          <a:p>
            <a:pPr marL="171450" lvl="0" indent="-203200" algn="l" rtl="0">
              <a:lnSpc>
                <a:spcPct val="115000"/>
              </a:lnSpc>
              <a:spcBef>
                <a:spcPts val="1000"/>
              </a:spcBef>
              <a:spcAft>
                <a:spcPts val="1000"/>
              </a:spcAft>
              <a:buClr>
                <a:srgbClr val="000000"/>
              </a:buClr>
              <a:buSzPts val="1400"/>
              <a:buFont typeface="Arial"/>
              <a:buChar char="●"/>
            </a:pPr>
            <a:r>
              <a:rPr lang="en"/>
              <a:t>For example: OSINT intelligence such as IP address blocks can be used to perform network scans to determine if a target is behind a firewall.</a:t>
            </a:r>
            <a:endParaRPr/>
          </a:p>
        </p:txBody>
      </p:sp>
      <p:sp>
        <p:nvSpPr>
          <p:cNvPr id="2378" name="Google Shape;2378;p1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cxnSp>
        <p:nvCxnSpPr>
          <p:cNvPr id="2379" name="Google Shape;2379;p135"/>
          <p:cNvCxnSpPr/>
          <p:nvPr/>
        </p:nvCxnSpPr>
        <p:spPr>
          <a:xfrm>
            <a:off x="274375" y="640080"/>
            <a:ext cx="3888300" cy="0"/>
          </a:xfrm>
          <a:prstGeom prst="straightConnector1">
            <a:avLst/>
          </a:prstGeom>
          <a:noFill/>
          <a:ln w="9525" cap="flat" cmpd="sng">
            <a:solidFill>
              <a:schemeClr val="dk2"/>
            </a:solidFill>
            <a:prstDash val="solid"/>
            <a:round/>
            <a:headEnd type="none" w="med" len="med"/>
            <a:tailEnd type="none" w="med" len="med"/>
          </a:ln>
        </p:spPr>
      </p:cxnSp>
      <p:sp>
        <p:nvSpPr>
          <p:cNvPr id="2380" name="Google Shape;2380;p13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(Source)</a:t>
            </a:r>
            <a:endParaRPr/>
          </a:p>
        </p:txBody>
      </p:sp>
      <p:sp>
        <p:nvSpPr>
          <p:cNvPr id="2381" name="Google Shape;2381;p135"/>
          <p:cNvSpPr/>
          <p:nvPr/>
        </p:nvSpPr>
        <p:spPr>
          <a:xfrm>
            <a:off x="175" y="4730400"/>
            <a:ext cx="4162500" cy="226800"/>
          </a:xfrm>
          <a:prstGeom prst="rect">
            <a:avLst/>
          </a:prstGeom>
          <a:solidFill>
            <a:srgbClr val="D4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4EAD3"/>
        </a:solidFill>
        <a:effectLst/>
      </p:bgPr>
    </p:bg>
    <p:spTree>
      <p:nvGrpSpPr>
        <p:cNvPr id="1" name="Shape 2385"/>
        <p:cNvGrpSpPr/>
        <p:nvPr/>
      </p:nvGrpSpPr>
      <p:grpSpPr>
        <a:xfrm>
          <a:off x="0" y="0"/>
          <a:ext cx="0" cy="0"/>
          <a:chOff x="0" y="0"/>
          <a:chExt cx="0" cy="0"/>
        </a:xfrm>
      </p:grpSpPr>
      <p:sp>
        <p:nvSpPr>
          <p:cNvPr id="2386" name="Google Shape;2386;p136"/>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6"/>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36"/>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36"/>
          <p:cNvSpPr/>
          <p:nvPr/>
        </p:nvSpPr>
        <p:spPr>
          <a:xfrm>
            <a:off x="1352550" y="3918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OSINT</a:t>
            </a:r>
            <a:endParaRPr/>
          </a:p>
        </p:txBody>
      </p:sp>
      <p:sp>
        <p:nvSpPr>
          <p:cNvPr id="2391" name="Google Shape;2391;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Other useful OSINT intelligence includes:</a:t>
            </a:r>
            <a:endParaRPr/>
          </a:p>
        </p:txBody>
      </p:sp>
      <p:sp>
        <p:nvSpPr>
          <p:cNvPr id="2392" name="Google Shape;2392;p136"/>
          <p:cNvSpPr txBox="1">
            <a:spLocks noGrp="1"/>
          </p:cNvSpPr>
          <p:nvPr>
            <p:ph type="subTitle" idx="3"/>
          </p:nvPr>
        </p:nvSpPr>
        <p:spPr>
          <a:xfrm>
            <a:off x="12225" y="1398000"/>
            <a:ext cx="91440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Usernames</a:t>
            </a:r>
            <a:endParaRPr sz="1600"/>
          </a:p>
        </p:txBody>
      </p:sp>
      <p:sp>
        <p:nvSpPr>
          <p:cNvPr id="2393" name="Google Shape;2393;p136"/>
          <p:cNvSpPr txBox="1">
            <a:spLocks noGrp="1"/>
          </p:cNvSpPr>
          <p:nvPr>
            <p:ph type="subTitle" idx="4"/>
          </p:nvPr>
        </p:nvSpPr>
        <p:spPr>
          <a:xfrm>
            <a:off x="-12225" y="22335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Email addresses</a:t>
            </a:r>
            <a:endParaRPr sz="1600"/>
          </a:p>
        </p:txBody>
      </p:sp>
      <p:sp>
        <p:nvSpPr>
          <p:cNvPr id="2394" name="Google Shape;2394;p136"/>
          <p:cNvSpPr txBox="1">
            <a:spLocks noGrp="1"/>
          </p:cNvSpPr>
          <p:nvPr>
            <p:ph type="subTitle" idx="5"/>
          </p:nvPr>
        </p:nvSpPr>
        <p:spPr>
          <a:xfrm>
            <a:off x="0" y="3076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Phone numbers</a:t>
            </a:r>
            <a:endParaRPr sz="1600"/>
          </a:p>
        </p:txBody>
      </p:sp>
      <p:sp>
        <p:nvSpPr>
          <p:cNvPr id="2395" name="Google Shape;2395;p136"/>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Domain names</a:t>
            </a:r>
            <a:endParaRPr sz="1600"/>
          </a:p>
        </p:txBody>
      </p:sp>
      <p:sp>
        <p:nvSpPr>
          <p:cNvPr id="2396" name="Google Shape;2396;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31</a:t>
            </a:fld>
            <a:endParaRPr sz="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400"/>
        <p:cNvGrpSpPr/>
        <p:nvPr/>
      </p:nvGrpSpPr>
      <p:grpSpPr>
        <a:xfrm>
          <a:off x="0" y="0"/>
          <a:ext cx="0" cy="0"/>
          <a:chOff x="0" y="0"/>
          <a:chExt cx="0" cy="0"/>
        </a:xfrm>
      </p:grpSpPr>
      <p:sp>
        <p:nvSpPr>
          <p:cNvPr id="2401" name="Google Shape;2401;p13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WHOIS</a:t>
            </a:r>
            <a:endParaRPr/>
          </a:p>
        </p:txBody>
      </p:sp>
      <p:sp>
        <p:nvSpPr>
          <p:cNvPr id="2402" name="Google Shape;2402;p137"/>
          <p:cNvSpPr txBox="1">
            <a:spLocks noGrp="1"/>
          </p:cNvSpPr>
          <p:nvPr>
            <p:ph type="subTitle" idx="1"/>
          </p:nvPr>
        </p:nvSpPr>
        <p:spPr>
          <a:xfrm>
            <a:off x="0" y="675975"/>
            <a:ext cx="3862200" cy="10419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t>We’ll use WHOIS databases to acquire OSINT intelligence for a DNS registrar and try</a:t>
            </a:r>
            <a:br>
              <a:rPr lang="en"/>
            </a:br>
            <a:r>
              <a:rPr lang="en"/>
              <a:t>to enumerate a target’s IP addresses.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403" name="Google Shape;2403;p137"/>
          <p:cNvSpPr txBox="1">
            <a:spLocks noGrp="1"/>
          </p:cNvSpPr>
          <p:nvPr>
            <p:ph type="body" idx="3"/>
          </p:nvPr>
        </p:nvSpPr>
        <p:spPr>
          <a:xfrm>
            <a:off x="175" y="2350950"/>
            <a:ext cx="4106100" cy="2544900"/>
          </a:xfrm>
          <a:prstGeom prst="rect">
            <a:avLst/>
          </a:prstGeom>
        </p:spPr>
        <p:txBody>
          <a:bodyPr spcFirstLastPara="1" wrap="square" lIns="457200" tIns="0" rIns="457200" bIns="914400" anchor="t" anchorCtr="0">
            <a:noAutofit/>
          </a:bodyPr>
          <a:lstStyle/>
          <a:p>
            <a:pPr marL="171450" lvl="0" indent="-184150" algn="l" rtl="0">
              <a:lnSpc>
                <a:spcPct val="115000"/>
              </a:lnSpc>
              <a:spcBef>
                <a:spcPts val="0"/>
              </a:spcBef>
              <a:spcAft>
                <a:spcPts val="0"/>
              </a:spcAft>
              <a:buSzPts val="1400"/>
              <a:buChar char="●"/>
            </a:pPr>
            <a:r>
              <a:rPr lang="en"/>
              <a:t>We’ll use the osintframework.com, </a:t>
            </a:r>
            <a:br>
              <a:rPr lang="en"/>
            </a:br>
            <a:r>
              <a:rPr lang="en"/>
              <a:t>a website that aggregates OSINT tools. These are free and used for information gathering across the web.</a:t>
            </a:r>
            <a:endParaRPr/>
          </a:p>
          <a:p>
            <a:pPr marL="171450" lvl="0" indent="-184150" algn="l" rtl="0">
              <a:lnSpc>
                <a:spcPct val="115000"/>
              </a:lnSpc>
              <a:spcBef>
                <a:spcPts val="800"/>
              </a:spcBef>
              <a:spcAft>
                <a:spcPts val="800"/>
              </a:spcAft>
              <a:buSzPts val="1400"/>
              <a:buChar char="●"/>
            </a:pPr>
            <a:r>
              <a:rPr lang="en"/>
              <a:t>Other websites may require paid registration. But you should be able </a:t>
            </a:r>
            <a:br>
              <a:rPr lang="en"/>
            </a:br>
            <a:r>
              <a:rPr lang="en"/>
              <a:t>to complete information gathering without paying for anything.</a:t>
            </a:r>
            <a:endParaRPr/>
          </a:p>
        </p:txBody>
      </p:sp>
      <p:sp>
        <p:nvSpPr>
          <p:cNvPr id="2404" name="Google Shape;2404;p13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32</a:t>
            </a:fld>
            <a:endParaRPr sz="600"/>
          </a:p>
        </p:txBody>
      </p:sp>
      <p:pic>
        <p:nvPicPr>
          <p:cNvPr id="2405" name="Google Shape;2405;p137"/>
          <p:cNvPicPr preferRelativeResize="0"/>
          <p:nvPr/>
        </p:nvPicPr>
        <p:blipFill rotWithShape="1">
          <a:blip r:embed="rId3">
            <a:alphaModFix/>
          </a:blip>
          <a:srcRect r="14951"/>
          <a:stretch/>
        </p:blipFill>
        <p:spPr>
          <a:xfrm>
            <a:off x="3826750" y="309248"/>
            <a:ext cx="5042926" cy="4409326"/>
          </a:xfrm>
          <a:prstGeom prst="rect">
            <a:avLst/>
          </a:prstGeom>
          <a:noFill/>
          <a:ln>
            <a:noFill/>
          </a:ln>
          <a:effectLst>
            <a:outerShdw blurRad="185738" algn="bl" rotWithShape="0">
              <a:srgbClr val="000000">
                <a:alpha val="22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409"/>
        <p:cNvGrpSpPr/>
        <p:nvPr/>
      </p:nvGrpSpPr>
      <p:grpSpPr>
        <a:xfrm>
          <a:off x="0" y="0"/>
          <a:ext cx="0" cy="0"/>
          <a:chOff x="0" y="0"/>
          <a:chExt cx="0" cy="0"/>
        </a:xfrm>
      </p:grpSpPr>
      <p:sp>
        <p:nvSpPr>
          <p:cNvPr id="2410" name="Google Shape;2410;p138"/>
          <p:cNvSpPr/>
          <p:nvPr/>
        </p:nvSpPr>
        <p:spPr>
          <a:xfrm>
            <a:off x="4623850" y="3026325"/>
            <a:ext cx="3757500" cy="1316400"/>
          </a:xfrm>
          <a:prstGeom prst="roundRect">
            <a:avLst>
              <a:gd name="adj" fmla="val 4545"/>
            </a:avLst>
          </a:prstGeom>
          <a:solidFill>
            <a:srgbClr val="B52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Remember!</a:t>
            </a:r>
            <a:endParaRPr/>
          </a:p>
        </p:txBody>
      </p:sp>
      <p:sp>
        <p:nvSpPr>
          <p:cNvPr id="2412" name="Google Shape;2412;p13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700"/>
              <a:t>Gathering information about a person or organization using the public domain is legal. Since OSINT involves gathering publicly available information, it is totally legal.</a:t>
            </a:r>
            <a:endParaRPr sz="1700"/>
          </a:p>
        </p:txBody>
      </p:sp>
      <p:sp>
        <p:nvSpPr>
          <p:cNvPr id="2413" name="Google Shape;2413;p138"/>
          <p:cNvSpPr txBox="1">
            <a:spLocks noGrp="1"/>
          </p:cNvSpPr>
          <p:nvPr>
            <p:ph type="body" idx="3"/>
          </p:nvPr>
        </p:nvSpPr>
        <p:spPr>
          <a:xfrm>
            <a:off x="4803850" y="3206325"/>
            <a:ext cx="3577500" cy="1046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800"/>
              </a:spcAft>
              <a:buClr>
                <a:schemeClr val="dk1"/>
              </a:buClr>
              <a:buSzPts val="1100"/>
              <a:buFont typeface="Arial"/>
              <a:buNone/>
            </a:pPr>
            <a:r>
              <a:rPr lang="en">
                <a:solidFill>
                  <a:srgbClr val="FFFFFF"/>
                </a:solidFill>
              </a:rPr>
              <a:t>Using that information to gain access to systems that do not belong to you or you </a:t>
            </a:r>
            <a:br>
              <a:rPr lang="en">
                <a:solidFill>
                  <a:srgbClr val="FFFFFF"/>
                </a:solidFill>
              </a:rPr>
            </a:br>
            <a:r>
              <a:rPr lang="en">
                <a:solidFill>
                  <a:srgbClr val="FFFFFF"/>
                </a:solidFill>
              </a:rPr>
              <a:t>do not have permission to access is </a:t>
            </a:r>
            <a:r>
              <a:rPr lang="en" i="1">
                <a:solidFill>
                  <a:srgbClr val="FFFFFF"/>
                </a:solidFill>
              </a:rPr>
              <a:t>illegal</a:t>
            </a:r>
            <a:r>
              <a:rPr lang="en">
                <a:solidFill>
                  <a:srgbClr val="FFFFFF"/>
                </a:solidFill>
              </a:rPr>
              <a:t>, and a potential felony.</a:t>
            </a:r>
            <a:endParaRPr>
              <a:solidFill>
                <a:srgbClr val="FFFFFF"/>
              </a:solidFill>
            </a:endParaRPr>
          </a:p>
        </p:txBody>
      </p:sp>
      <p:sp>
        <p:nvSpPr>
          <p:cNvPr id="2414" name="Google Shape;2414;p13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pic>
        <p:nvPicPr>
          <p:cNvPr id="2415" name="Google Shape;2415;p138"/>
          <p:cNvPicPr preferRelativeResize="0"/>
          <p:nvPr/>
        </p:nvPicPr>
        <p:blipFill>
          <a:blip r:embed="rId3">
            <a:alphaModFix/>
          </a:blip>
          <a:stretch>
            <a:fillRect/>
          </a:stretch>
        </p:blipFill>
        <p:spPr>
          <a:xfrm>
            <a:off x="175" y="1447876"/>
            <a:ext cx="4419299" cy="35612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419"/>
        <p:cNvGrpSpPr/>
        <p:nvPr/>
      </p:nvGrpSpPr>
      <p:grpSpPr>
        <a:xfrm>
          <a:off x="0" y="0"/>
          <a:ext cx="0" cy="0"/>
          <a:chOff x="0" y="0"/>
          <a:chExt cx="0" cy="0"/>
        </a:xfrm>
      </p:grpSpPr>
      <p:sp>
        <p:nvSpPr>
          <p:cNvPr id="2420" name="Google Shape;2420;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Remember!</a:t>
            </a:r>
            <a:endParaRPr/>
          </a:p>
        </p:txBody>
      </p:sp>
      <p:sp>
        <p:nvSpPr>
          <p:cNvPr id="2421" name="Google Shape;2421;p139"/>
          <p:cNvSpPr txBox="1">
            <a:spLocks noGrp="1"/>
          </p:cNvSpPr>
          <p:nvPr>
            <p:ph type="subTitle" idx="1"/>
          </p:nvPr>
        </p:nvSpPr>
        <p:spPr>
          <a:xfrm>
            <a:off x="0" y="630025"/>
            <a:ext cx="9144000" cy="410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For example, performing any of the following without the specific, documented permission of the system’s owner would be considered a felony:</a:t>
            </a:r>
            <a:endParaRPr/>
          </a:p>
        </p:txBody>
      </p:sp>
      <p:sp>
        <p:nvSpPr>
          <p:cNvPr id="2422" name="Google Shape;2422;p13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34</a:t>
            </a:fld>
            <a:endParaRPr sz="600"/>
          </a:p>
        </p:txBody>
      </p:sp>
      <p:sp>
        <p:nvSpPr>
          <p:cNvPr id="2423" name="Google Shape;2423;p139"/>
          <p:cNvSpPr txBox="1">
            <a:spLocks noGrp="1"/>
          </p:cNvSpPr>
          <p:nvPr>
            <p:ph type="subTitle" idx="3"/>
          </p:nvPr>
        </p:nvSpPr>
        <p:spPr>
          <a:xfrm>
            <a:off x="724275" y="1937833"/>
            <a:ext cx="2371500" cy="9654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a:t>Port scans</a:t>
            </a:r>
            <a:endParaRPr sz="1600"/>
          </a:p>
        </p:txBody>
      </p:sp>
      <p:sp>
        <p:nvSpPr>
          <p:cNvPr id="2424" name="Google Shape;2424;p139"/>
          <p:cNvSpPr txBox="1">
            <a:spLocks noGrp="1"/>
          </p:cNvSpPr>
          <p:nvPr>
            <p:ph type="subTitle" idx="4"/>
          </p:nvPr>
        </p:nvSpPr>
        <p:spPr>
          <a:xfrm>
            <a:off x="3572250" y="1937833"/>
            <a:ext cx="2371500" cy="9654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a:t>Brute force attacks</a:t>
            </a:r>
            <a:endParaRPr sz="1600"/>
          </a:p>
        </p:txBody>
      </p:sp>
      <p:sp>
        <p:nvSpPr>
          <p:cNvPr id="2425" name="Google Shape;2425;p139"/>
          <p:cNvSpPr txBox="1">
            <a:spLocks noGrp="1"/>
          </p:cNvSpPr>
          <p:nvPr>
            <p:ph type="subTitle" idx="5"/>
          </p:nvPr>
        </p:nvSpPr>
        <p:spPr>
          <a:xfrm>
            <a:off x="6401175" y="1938104"/>
            <a:ext cx="2371500" cy="9654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a:t>Social engineering</a:t>
            </a:r>
            <a:endParaRPr sz="1600"/>
          </a:p>
        </p:txBody>
      </p:sp>
      <p:grpSp>
        <p:nvGrpSpPr>
          <p:cNvPr id="2426" name="Google Shape;2426;p139"/>
          <p:cNvGrpSpPr/>
          <p:nvPr/>
        </p:nvGrpSpPr>
        <p:grpSpPr>
          <a:xfrm>
            <a:off x="457181" y="1345103"/>
            <a:ext cx="533372" cy="533480"/>
            <a:chOff x="457200" y="1378813"/>
            <a:chExt cx="695400" cy="695450"/>
          </a:xfrm>
        </p:grpSpPr>
        <p:sp>
          <p:nvSpPr>
            <p:cNvPr id="2427" name="Google Shape;2427;p139"/>
            <p:cNvSpPr/>
            <p:nvPr/>
          </p:nvSpPr>
          <p:spPr>
            <a:xfrm>
              <a:off x="457200" y="1378813"/>
              <a:ext cx="695400" cy="621300"/>
            </a:xfrm>
            <a:prstGeom prst="roundRect">
              <a:avLst>
                <a:gd name="adj" fmla="val 16667"/>
              </a:avLst>
            </a:prstGeom>
            <a:solidFill>
              <a:srgbClr val="6FA8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28" name="Google Shape;2428;p139"/>
            <p:cNvSpPr/>
            <p:nvPr/>
          </p:nvSpPr>
          <p:spPr>
            <a:xfrm rot="10800000">
              <a:off x="634726" y="1885638"/>
              <a:ext cx="340325" cy="188625"/>
            </a:xfrm>
            <a:prstGeom prst="flowChartExtract">
              <a:avLst/>
            </a:pr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9" name="Google Shape;2429;p139"/>
          <p:cNvGrpSpPr/>
          <p:nvPr/>
        </p:nvGrpSpPr>
        <p:grpSpPr>
          <a:xfrm>
            <a:off x="3305156" y="1345103"/>
            <a:ext cx="533372" cy="533480"/>
            <a:chOff x="457200" y="1378813"/>
            <a:chExt cx="695400" cy="695450"/>
          </a:xfrm>
        </p:grpSpPr>
        <p:sp>
          <p:nvSpPr>
            <p:cNvPr id="2430" name="Google Shape;2430;p139"/>
            <p:cNvSpPr/>
            <p:nvPr/>
          </p:nvSpPr>
          <p:spPr>
            <a:xfrm>
              <a:off x="457200" y="1378813"/>
              <a:ext cx="695400" cy="6213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31" name="Google Shape;2431;p139"/>
            <p:cNvSpPr/>
            <p:nvPr/>
          </p:nvSpPr>
          <p:spPr>
            <a:xfrm rot="10800000">
              <a:off x="634726" y="1885638"/>
              <a:ext cx="340325" cy="188625"/>
            </a:xfrm>
            <a:prstGeom prst="flowChartExtract">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432" name="Google Shape;2432;p139"/>
          <p:cNvGrpSpPr/>
          <p:nvPr/>
        </p:nvGrpSpPr>
        <p:grpSpPr>
          <a:xfrm>
            <a:off x="6134081" y="1345853"/>
            <a:ext cx="533372" cy="533480"/>
            <a:chOff x="457200" y="1378813"/>
            <a:chExt cx="695400" cy="695450"/>
          </a:xfrm>
        </p:grpSpPr>
        <p:sp>
          <p:nvSpPr>
            <p:cNvPr id="2433" name="Google Shape;2433;p139"/>
            <p:cNvSpPr/>
            <p:nvPr/>
          </p:nvSpPr>
          <p:spPr>
            <a:xfrm>
              <a:off x="457200" y="1378813"/>
              <a:ext cx="695400" cy="621300"/>
            </a:xfrm>
            <a:prstGeom prst="roundRect">
              <a:avLst>
                <a:gd name="adj" fmla="val 16667"/>
              </a:avLst>
            </a:prstGeom>
            <a:solidFill>
              <a:srgbClr val="B526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434" name="Google Shape;2434;p139"/>
            <p:cNvSpPr/>
            <p:nvPr/>
          </p:nvSpPr>
          <p:spPr>
            <a:xfrm rot="10800000">
              <a:off x="634726" y="1885638"/>
              <a:ext cx="340325" cy="188625"/>
            </a:xfrm>
            <a:prstGeom prst="flowChartExtract">
              <a:avLst/>
            </a:prstGeom>
            <a:solidFill>
              <a:srgbClr val="B526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438"/>
        <p:cNvGrpSpPr/>
        <p:nvPr/>
      </p:nvGrpSpPr>
      <p:grpSpPr>
        <a:xfrm>
          <a:off x="0" y="0"/>
          <a:ext cx="0" cy="0"/>
          <a:chOff x="0" y="0"/>
          <a:chExt cx="0" cy="0"/>
        </a:xfrm>
      </p:grpSpPr>
      <p:sp>
        <p:nvSpPr>
          <p:cNvPr id="2439" name="Google Shape;2439;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OSINT Demo</a:t>
            </a:r>
            <a:endParaRPr/>
          </a:p>
        </p:txBody>
      </p:sp>
      <p:sp>
        <p:nvSpPr>
          <p:cNvPr id="2440" name="Google Shape;2440;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For this demonstration, we will use the fictional company MegaCorp 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441" name="Google Shape;2441;p140"/>
          <p:cNvSpPr txBox="1">
            <a:spLocks noGrp="1"/>
          </p:cNvSpPr>
          <p:nvPr>
            <p:ph type="body" idx="3"/>
          </p:nvPr>
        </p:nvSpPr>
        <p:spPr>
          <a:xfrm>
            <a:off x="175" y="1248775"/>
            <a:ext cx="8820000" cy="4611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Clr>
                <a:schemeClr val="dk1"/>
              </a:buClr>
              <a:buSzPts val="1100"/>
              <a:buFont typeface="Arial"/>
              <a:buNone/>
            </a:pPr>
            <a:r>
              <a:rPr lang="en"/>
              <a:t>MegaCorp One is a fictional company created by Offensive Security. It was designed as a training tool to be used in their Penetration Testing with Kali Linux (PWK) training.</a:t>
            </a:r>
            <a:endParaRPr/>
          </a:p>
          <a:p>
            <a:pPr marL="0" lvl="0" indent="0" algn="l" rtl="0">
              <a:spcBef>
                <a:spcPts val="800"/>
              </a:spcBef>
              <a:spcAft>
                <a:spcPts val="800"/>
              </a:spcAft>
              <a:buNone/>
            </a:pPr>
            <a:endParaRPr/>
          </a:p>
        </p:txBody>
      </p:sp>
      <p:pic>
        <p:nvPicPr>
          <p:cNvPr id="2442" name="Google Shape;2442;p140"/>
          <p:cNvPicPr preferRelativeResize="0"/>
          <p:nvPr/>
        </p:nvPicPr>
        <p:blipFill rotWithShape="1">
          <a:blip r:embed="rId3">
            <a:alphaModFix/>
          </a:blip>
          <a:srcRect b="32240"/>
          <a:stretch/>
        </p:blipFill>
        <p:spPr>
          <a:xfrm>
            <a:off x="1177100" y="1709950"/>
            <a:ext cx="6789799" cy="3445750"/>
          </a:xfrm>
          <a:prstGeom prst="rect">
            <a:avLst/>
          </a:prstGeom>
          <a:noFill/>
          <a:ln>
            <a:noFill/>
          </a:ln>
        </p:spPr>
      </p:pic>
      <p:sp>
        <p:nvSpPr>
          <p:cNvPr id="2443" name="Google Shape;2443;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
        <p:nvSpPr>
          <p:cNvPr id="2444" name="Google Shape;2444;p14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35</a:t>
            </a:fld>
            <a:endParaRPr sz="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p14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OSINT</a:t>
            </a:r>
            <a:endParaRPr/>
          </a:p>
        </p:txBody>
      </p:sp>
      <p:sp>
        <p:nvSpPr>
          <p:cNvPr id="2450" name="Google Shape;2450;p14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36</a:t>
            </a:fld>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14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456" name="Google Shape;2456;p142"/>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solidFill>
                  <a:schemeClr val="dk1"/>
                </a:solidFill>
                <a:latin typeface="Roboto Medium"/>
                <a:ea typeface="Roboto Medium"/>
                <a:cs typeface="Roboto Medium"/>
                <a:sym typeface="Roboto Medium"/>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DNS and Domain Discovery</a:t>
            </a:r>
            <a:endParaRPr>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000">
                <a:latin typeface="Roboto Light"/>
                <a:ea typeface="Roboto Light"/>
                <a:cs typeface="Roboto Light"/>
                <a:sym typeface="Roboto Light"/>
              </a:rPr>
              <a:t>In this activity you will perform DNS enumeration </a:t>
            </a:r>
            <a:br>
              <a:rPr lang="en" sz="2000">
                <a:latin typeface="Roboto Light"/>
                <a:ea typeface="Roboto Light"/>
                <a:cs typeface="Roboto Light"/>
                <a:sym typeface="Roboto Light"/>
              </a:rPr>
            </a:br>
            <a:r>
              <a:rPr lang="en" sz="2000">
                <a:latin typeface="Roboto Light"/>
                <a:ea typeface="Roboto Light"/>
                <a:cs typeface="Roboto Light"/>
                <a:sym typeface="Roboto Light"/>
              </a:rPr>
              <a:t>by reviewing WHOIS record information. </a:t>
            </a:r>
            <a:endParaRPr sz="2000">
              <a:latin typeface="Roboto Light"/>
              <a:ea typeface="Roboto Light"/>
              <a:cs typeface="Roboto Light"/>
              <a:sym typeface="Roboto Light"/>
            </a:endParaRPr>
          </a:p>
        </p:txBody>
      </p:sp>
      <p:sp>
        <p:nvSpPr>
          <p:cNvPr id="2457" name="Google Shape;2457;p14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37</a:t>
            </a:fld>
            <a:endParaRPr sz="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14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38</a:t>
            </a:fld>
            <a:endParaRPr sz="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pic>
        <p:nvPicPr>
          <p:cNvPr id="2467" name="Google Shape;2467;p144"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title="15 minute Countdown timer (with alarm)">
            <a:hlinkClick r:id="rId3"/>
          </p:cNvPr>
          <p:cNvPicPr preferRelativeResize="0"/>
          <p:nvPr/>
        </p:nvPicPr>
        <p:blipFill>
          <a:blip r:embed="rId4">
            <a:alphaModFix/>
          </a:blip>
          <a:stretch>
            <a:fillRect/>
          </a:stretch>
        </p:blipFill>
        <p:spPr>
          <a:xfrm>
            <a:off x="225875" y="3538800"/>
            <a:ext cx="2032000" cy="1524000"/>
          </a:xfrm>
          <a:prstGeom prst="rect">
            <a:avLst/>
          </a:prstGeom>
          <a:noFill/>
          <a:ln>
            <a:noFill/>
          </a:ln>
        </p:spPr>
      </p:pic>
      <p:sp>
        <p:nvSpPr>
          <p:cNvPr id="2468" name="Google Shape;2468;p1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39</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2071"/>
        <p:cNvGrpSpPr/>
        <p:nvPr/>
      </p:nvGrpSpPr>
      <p:grpSpPr>
        <a:xfrm>
          <a:off x="0" y="0"/>
          <a:ext cx="0" cy="0"/>
          <a:chOff x="0" y="0"/>
          <a:chExt cx="0" cy="0"/>
        </a:xfrm>
      </p:grpSpPr>
      <p:sp>
        <p:nvSpPr>
          <p:cNvPr id="2072" name="Google Shape;2072;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Today’s Class</a:t>
            </a:r>
            <a:endParaRPr/>
          </a:p>
        </p:txBody>
      </p:sp>
      <p:sp>
        <p:nvSpPr>
          <p:cNvPr id="2073" name="Google Shape;2073;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Today we will cover the following topics:</a:t>
            </a:r>
            <a:endParaRPr/>
          </a:p>
        </p:txBody>
      </p:sp>
      <p:sp>
        <p:nvSpPr>
          <p:cNvPr id="2074" name="Google Shape;2074;p109"/>
          <p:cNvSpPr txBox="1">
            <a:spLocks noGrp="1"/>
          </p:cNvSpPr>
          <p:nvPr>
            <p:ph type="subTitle" idx="3"/>
          </p:nvPr>
        </p:nvSpPr>
        <p:spPr>
          <a:xfrm>
            <a:off x="724275"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600"/>
              <a:t>An </a:t>
            </a:r>
            <a:r>
              <a:rPr lang="en" sz="1600" b="1"/>
              <a:t>introduction</a:t>
            </a:r>
            <a:r>
              <a:rPr lang="en" sz="1600"/>
              <a:t> to pen testing and its business goals.</a:t>
            </a:r>
            <a:endParaRPr sz="1600"/>
          </a:p>
          <a:p>
            <a:pPr marL="0" lvl="0" indent="0" algn="l" rtl="0">
              <a:spcBef>
                <a:spcPts val="1200"/>
              </a:spcBef>
              <a:spcAft>
                <a:spcPts val="1200"/>
              </a:spcAft>
              <a:buNone/>
            </a:pPr>
            <a:endParaRPr sz="1600"/>
          </a:p>
        </p:txBody>
      </p:sp>
      <p:sp>
        <p:nvSpPr>
          <p:cNvPr id="2075" name="Google Shape;2075;p109"/>
          <p:cNvSpPr txBox="1">
            <a:spLocks noGrp="1"/>
          </p:cNvSpPr>
          <p:nvPr>
            <p:ph type="subTitle" idx="4"/>
          </p:nvPr>
        </p:nvSpPr>
        <p:spPr>
          <a:xfrm>
            <a:off x="3572250" y="1937837"/>
            <a:ext cx="2371500" cy="2662800"/>
          </a:xfrm>
          <a:prstGeom prst="rect">
            <a:avLst/>
          </a:prstGeom>
        </p:spPr>
        <p:txBody>
          <a:bodyPr spcFirstLastPara="1" wrap="square" lIns="182875" tIns="182875" rIns="182875" bIns="182875" anchor="t" anchorCtr="0">
            <a:noAutofit/>
          </a:bodyPr>
          <a:lstStyle/>
          <a:p>
            <a:pPr marL="0" lvl="0" indent="0" algn="l" rtl="0">
              <a:spcBef>
                <a:spcPts val="300"/>
              </a:spcBef>
              <a:spcAft>
                <a:spcPts val="0"/>
              </a:spcAft>
              <a:buNone/>
            </a:pPr>
            <a:r>
              <a:rPr lang="en" sz="1600"/>
              <a:t>A </a:t>
            </a:r>
            <a:r>
              <a:rPr lang="en" sz="1600" b="1"/>
              <a:t>high-level</a:t>
            </a:r>
            <a:r>
              <a:rPr lang="en" sz="1600"/>
              <a:t> </a:t>
            </a:r>
            <a:r>
              <a:rPr lang="en" sz="1600" b="1"/>
              <a:t>overview</a:t>
            </a:r>
            <a:r>
              <a:rPr lang="en" sz="1600"/>
              <a:t> of the various stages of a pen test engagement.</a:t>
            </a:r>
            <a:endParaRPr sz="1600"/>
          </a:p>
          <a:p>
            <a:pPr marL="0" lvl="0" indent="0" algn="l" rtl="0">
              <a:spcBef>
                <a:spcPts val="1200"/>
              </a:spcBef>
              <a:spcAft>
                <a:spcPts val="1200"/>
              </a:spcAft>
              <a:buNone/>
            </a:pPr>
            <a:endParaRPr sz="1600"/>
          </a:p>
        </p:txBody>
      </p:sp>
      <p:sp>
        <p:nvSpPr>
          <p:cNvPr id="2076" name="Google Shape;2076;p109"/>
          <p:cNvSpPr txBox="1">
            <a:spLocks noGrp="1"/>
          </p:cNvSpPr>
          <p:nvPr>
            <p:ph type="subTitle" idx="5"/>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300"/>
              </a:spcBef>
              <a:spcAft>
                <a:spcPts val="1200"/>
              </a:spcAft>
              <a:buNone/>
            </a:pPr>
            <a:r>
              <a:rPr lang="en" sz="1600"/>
              <a:t>A </a:t>
            </a:r>
            <a:r>
              <a:rPr lang="en" sz="1600" b="1"/>
              <a:t>deeper dive</a:t>
            </a:r>
            <a:r>
              <a:rPr lang="en" sz="1600"/>
              <a:t> into </a:t>
            </a:r>
            <a:br>
              <a:rPr lang="en" sz="1600"/>
            </a:br>
            <a:r>
              <a:rPr lang="en" sz="1600"/>
              <a:t>the first step of a penetration test: reconnaissance.</a:t>
            </a:r>
            <a:endParaRPr sz="1600"/>
          </a:p>
        </p:txBody>
      </p:sp>
      <p:sp>
        <p:nvSpPr>
          <p:cNvPr id="2077" name="Google Shape;2077;p10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grpSp>
        <p:nvGrpSpPr>
          <p:cNvPr id="2078" name="Google Shape;2078;p109"/>
          <p:cNvGrpSpPr/>
          <p:nvPr/>
        </p:nvGrpSpPr>
        <p:grpSpPr>
          <a:xfrm>
            <a:off x="457181" y="1345103"/>
            <a:ext cx="533372" cy="533480"/>
            <a:chOff x="457200" y="1378813"/>
            <a:chExt cx="695400" cy="695450"/>
          </a:xfrm>
        </p:grpSpPr>
        <p:sp>
          <p:nvSpPr>
            <p:cNvPr id="2079" name="Google Shape;2079;p10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80" name="Google Shape;2080;p109"/>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109"/>
          <p:cNvGrpSpPr/>
          <p:nvPr/>
        </p:nvGrpSpPr>
        <p:grpSpPr>
          <a:xfrm>
            <a:off x="3305156" y="1345103"/>
            <a:ext cx="533372" cy="533480"/>
            <a:chOff x="457200" y="1378813"/>
            <a:chExt cx="695400" cy="695450"/>
          </a:xfrm>
        </p:grpSpPr>
        <p:sp>
          <p:nvSpPr>
            <p:cNvPr id="2082" name="Google Shape;2082;p109"/>
            <p:cNvSpPr/>
            <p:nvPr/>
          </p:nvSpPr>
          <p:spPr>
            <a:xfrm>
              <a:off x="457200" y="1378813"/>
              <a:ext cx="695400" cy="6213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083" name="Google Shape;2083;p109"/>
            <p:cNvSpPr/>
            <p:nvPr/>
          </p:nvSpPr>
          <p:spPr>
            <a:xfrm rot="10800000">
              <a:off x="634726" y="1885638"/>
              <a:ext cx="340325" cy="188625"/>
            </a:xfrm>
            <a:prstGeom prst="flowChartExtra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109"/>
          <p:cNvGrpSpPr/>
          <p:nvPr/>
        </p:nvGrpSpPr>
        <p:grpSpPr>
          <a:xfrm>
            <a:off x="6134081" y="1345853"/>
            <a:ext cx="533372" cy="533480"/>
            <a:chOff x="457200" y="1378813"/>
            <a:chExt cx="695400" cy="695450"/>
          </a:xfrm>
        </p:grpSpPr>
        <p:sp>
          <p:nvSpPr>
            <p:cNvPr id="2085" name="Google Shape;2085;p109"/>
            <p:cNvSpPr/>
            <p:nvPr/>
          </p:nvSpPr>
          <p:spPr>
            <a:xfrm>
              <a:off x="457200" y="1378813"/>
              <a:ext cx="695400" cy="621300"/>
            </a:xfrm>
            <a:prstGeom prst="roundRect">
              <a:avLst>
                <a:gd name="adj" fmla="val 16667"/>
              </a:avLst>
            </a:prstGeom>
            <a:solidFill>
              <a:srgbClr val="47241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2086" name="Google Shape;2086;p109"/>
            <p:cNvSpPr/>
            <p:nvPr/>
          </p:nvSpPr>
          <p:spPr>
            <a:xfrm rot="10800000">
              <a:off x="634726" y="1885638"/>
              <a:ext cx="340325" cy="188625"/>
            </a:xfrm>
            <a:prstGeom prst="flowChartExtract">
              <a:avLst/>
            </a:prstGeom>
            <a:solidFill>
              <a:srgbClr val="4724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14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Google Dorking, Shodan, and </a:t>
            </a:r>
            <a:br>
              <a:rPr lang="en"/>
            </a:br>
            <a:r>
              <a:rPr lang="en"/>
              <a:t>Certificate Transparency</a:t>
            </a:r>
            <a:endParaRPr/>
          </a:p>
        </p:txBody>
      </p:sp>
      <p:sp>
        <p:nvSpPr>
          <p:cNvPr id="2474" name="Google Shape;2474;p14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40</a:t>
            </a:fld>
            <a:endParaRPr sz="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14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480" name="Google Shape;2480;p146"/>
          <p:cNvPicPr preferRelativeResize="0"/>
          <p:nvPr/>
        </p:nvPicPr>
        <p:blipFill>
          <a:blip r:embed="rId3">
            <a:alphaModFix/>
          </a:blip>
          <a:stretch>
            <a:fillRect/>
          </a:stretch>
        </p:blipFill>
        <p:spPr>
          <a:xfrm>
            <a:off x="0" y="0"/>
            <a:ext cx="9144000" cy="5143505"/>
          </a:xfrm>
          <a:prstGeom prst="rect">
            <a:avLst/>
          </a:prstGeom>
          <a:noFill/>
          <a:ln>
            <a:noFill/>
          </a:ln>
        </p:spPr>
      </p:pic>
      <p:sp>
        <p:nvSpPr>
          <p:cNvPr id="2481" name="Google Shape;2481;p146"/>
          <p:cNvSpPr txBox="1">
            <a:spLocks noGrp="1"/>
          </p:cNvSpPr>
          <p:nvPr>
            <p:ph type="title"/>
          </p:nvPr>
        </p:nvSpPr>
        <p:spPr>
          <a:xfrm>
            <a:off x="3764150" y="1448325"/>
            <a:ext cx="4965000" cy="2171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a:solidFill>
                  <a:srgbClr val="FFF2CC"/>
                </a:solidFill>
                <a:latin typeface="Roboto Light"/>
                <a:ea typeface="Roboto Light"/>
                <a:cs typeface="Roboto Light"/>
                <a:sym typeface="Roboto Light"/>
              </a:rPr>
              <a:t>Now that we’ve learned why DNS domain discovery is useful for attacks and pen tests, we will explore other TTPs </a:t>
            </a:r>
            <a:br>
              <a:rPr lang="en" sz="2000">
                <a:solidFill>
                  <a:srgbClr val="FFF2CC"/>
                </a:solidFill>
                <a:latin typeface="Roboto Light"/>
                <a:ea typeface="Roboto Light"/>
                <a:cs typeface="Roboto Light"/>
                <a:sym typeface="Roboto Light"/>
              </a:rPr>
            </a:br>
            <a:r>
              <a:rPr lang="en" sz="2000">
                <a:solidFill>
                  <a:srgbClr val="FFF2CC"/>
                </a:solidFill>
                <a:latin typeface="Roboto Light"/>
                <a:ea typeface="Roboto Light"/>
                <a:cs typeface="Roboto Light"/>
                <a:sym typeface="Roboto Light"/>
              </a:rPr>
              <a:t>that we can use in the reconnaissance stage of an engagement. </a:t>
            </a:r>
            <a:endParaRPr sz="2000">
              <a:solidFill>
                <a:srgbClr val="FFF2CC"/>
              </a:solidFill>
              <a:latin typeface="Roboto Light"/>
              <a:ea typeface="Roboto Light"/>
              <a:cs typeface="Roboto Light"/>
              <a:sym typeface="Roboto Light"/>
            </a:endParaRPr>
          </a:p>
        </p:txBody>
      </p:sp>
      <p:sp>
        <p:nvSpPr>
          <p:cNvPr id="2482" name="Google Shape;2482;p14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solidFill>
                  <a:srgbClr val="FFFFFF"/>
                </a:solidFill>
              </a:rPr>
              <a:t>41</a:t>
            </a:fld>
            <a:endParaRPr sz="6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86"/>
        <p:cNvGrpSpPr/>
        <p:nvPr/>
      </p:nvGrpSpPr>
      <p:grpSpPr>
        <a:xfrm>
          <a:off x="0" y="0"/>
          <a:ext cx="0" cy="0"/>
          <a:chOff x="0" y="0"/>
          <a:chExt cx="0" cy="0"/>
        </a:xfrm>
      </p:grpSpPr>
      <p:sp>
        <p:nvSpPr>
          <p:cNvPr id="2487" name="Google Shape;2487;p147"/>
          <p:cNvSpPr/>
          <p:nvPr/>
        </p:nvSpPr>
        <p:spPr>
          <a:xfrm>
            <a:off x="191250" y="517500"/>
            <a:ext cx="8752800" cy="22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47"/>
          <p:cNvSpPr txBox="1">
            <a:spLocks noGrp="1"/>
          </p:cNvSpPr>
          <p:nvPr>
            <p:ph type="body" idx="3"/>
          </p:nvPr>
        </p:nvSpPr>
        <p:spPr>
          <a:xfrm>
            <a:off x="175" y="3418275"/>
            <a:ext cx="9144000" cy="1333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t>also known as </a:t>
            </a:r>
            <a:r>
              <a:rPr lang="en" sz="1800" b="1"/>
              <a:t>Google hacking</a:t>
            </a:r>
            <a:r>
              <a:rPr lang="en" sz="1800"/>
              <a:t>, is a technique </a:t>
            </a:r>
            <a:endParaRPr sz="1800"/>
          </a:p>
          <a:p>
            <a:pPr marL="0" lvl="0" indent="0" algn="ctr" rtl="0">
              <a:lnSpc>
                <a:spcPct val="115000"/>
              </a:lnSpc>
              <a:spcBef>
                <a:spcPts val="0"/>
              </a:spcBef>
              <a:spcAft>
                <a:spcPts val="0"/>
              </a:spcAft>
              <a:buNone/>
            </a:pPr>
            <a:r>
              <a:rPr lang="en" sz="1800"/>
              <a:t>that leverages Google for OSINT and discovery </a:t>
            </a:r>
            <a:endParaRPr sz="1800"/>
          </a:p>
          <a:p>
            <a:pPr marL="0" lvl="0" indent="0" algn="ctr" rtl="0">
              <a:lnSpc>
                <a:spcPct val="115000"/>
              </a:lnSpc>
              <a:spcBef>
                <a:spcPts val="0"/>
              </a:spcBef>
              <a:spcAft>
                <a:spcPts val="0"/>
              </a:spcAft>
              <a:buNone/>
            </a:pPr>
            <a:r>
              <a:rPr lang="en" sz="1800"/>
              <a:t>of security holes in a website’s code.</a:t>
            </a:r>
            <a:endParaRPr sz="1800"/>
          </a:p>
        </p:txBody>
      </p:sp>
      <p:pic>
        <p:nvPicPr>
          <p:cNvPr id="2489" name="Google Shape;2489;p147"/>
          <p:cNvPicPr preferRelativeResize="0"/>
          <p:nvPr/>
        </p:nvPicPr>
        <p:blipFill>
          <a:blip r:embed="rId3">
            <a:alphaModFix/>
          </a:blip>
          <a:stretch>
            <a:fillRect/>
          </a:stretch>
        </p:blipFill>
        <p:spPr>
          <a:xfrm>
            <a:off x="2279950" y="885888"/>
            <a:ext cx="4305300" cy="2390775"/>
          </a:xfrm>
          <a:prstGeom prst="rect">
            <a:avLst/>
          </a:prstGeom>
          <a:noFill/>
          <a:ln>
            <a:noFill/>
          </a:ln>
        </p:spPr>
      </p:pic>
      <p:sp>
        <p:nvSpPr>
          <p:cNvPr id="2490" name="Google Shape;2490;p147"/>
          <p:cNvSpPr/>
          <p:nvPr/>
        </p:nvSpPr>
        <p:spPr>
          <a:xfrm>
            <a:off x="191250" y="4792600"/>
            <a:ext cx="8752800" cy="226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4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42</a:t>
            </a:fld>
            <a:endParaRPr sz="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sp>
        <p:nvSpPr>
          <p:cNvPr id="2496" name="Google Shape;2496;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Google Dorking</a:t>
            </a:r>
            <a:endParaRPr/>
          </a:p>
        </p:txBody>
      </p:sp>
      <p:sp>
        <p:nvSpPr>
          <p:cNvPr id="2497" name="Google Shape;2497;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800"/>
              </a:spcAft>
              <a:buNone/>
            </a:pPr>
            <a:r>
              <a:rPr lang="en" sz="1700"/>
              <a:t>In this demonstration, we’ll use Google search techniques to target MegaCorp One. </a:t>
            </a:r>
            <a:endParaRPr sz="1700"/>
          </a:p>
        </p:txBody>
      </p:sp>
      <p:pic>
        <p:nvPicPr>
          <p:cNvPr id="2498" name="Google Shape;2498;p148"/>
          <p:cNvPicPr preferRelativeResize="0"/>
          <p:nvPr/>
        </p:nvPicPr>
        <p:blipFill rotWithShape="1">
          <a:blip r:embed="rId3">
            <a:alphaModFix/>
          </a:blip>
          <a:srcRect l="5305" t="4969" r="5519" b="17976"/>
          <a:stretch/>
        </p:blipFill>
        <p:spPr>
          <a:xfrm>
            <a:off x="1831425" y="1351450"/>
            <a:ext cx="5621902" cy="3791999"/>
          </a:xfrm>
          <a:prstGeom prst="rect">
            <a:avLst/>
          </a:prstGeom>
          <a:noFill/>
          <a:ln>
            <a:noFill/>
          </a:ln>
          <a:effectLst>
            <a:outerShdw blurRad="200025" algn="bl" rotWithShape="0">
              <a:srgbClr val="000000">
                <a:alpha val="24000"/>
              </a:srgbClr>
            </a:outerShdw>
          </a:effectLst>
        </p:spPr>
      </p:pic>
      <p:sp>
        <p:nvSpPr>
          <p:cNvPr id="2499" name="Google Shape;2499;p14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43</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03"/>
        <p:cNvGrpSpPr/>
        <p:nvPr/>
      </p:nvGrpSpPr>
      <p:grpSpPr>
        <a:xfrm>
          <a:off x="0" y="0"/>
          <a:ext cx="0" cy="0"/>
          <a:chOff x="0" y="0"/>
          <a:chExt cx="0" cy="0"/>
        </a:xfrm>
      </p:grpSpPr>
      <p:sp>
        <p:nvSpPr>
          <p:cNvPr id="2504" name="Google Shape;2504;p149"/>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Google Dorking</a:t>
            </a:r>
            <a:endParaRPr/>
          </a:p>
        </p:txBody>
      </p:sp>
      <p:sp>
        <p:nvSpPr>
          <p:cNvPr id="2505" name="Google Shape;2505;p14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44</a:t>
            </a:fld>
            <a:endParaRPr sz="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0" name="Google Shape;2510;p1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Shodan</a:t>
            </a:r>
            <a:endParaRPr/>
          </a:p>
        </p:txBody>
      </p:sp>
      <p:sp>
        <p:nvSpPr>
          <p:cNvPr id="2511" name="Google Shape;2511;p150"/>
          <p:cNvSpPr txBox="1">
            <a:spLocks noGrp="1"/>
          </p:cNvSpPr>
          <p:nvPr>
            <p:ph type="subTitle" idx="1"/>
          </p:nvPr>
        </p:nvSpPr>
        <p:spPr>
          <a:xfrm>
            <a:off x="0" y="675975"/>
            <a:ext cx="3807300" cy="18165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800"/>
              </a:spcAft>
              <a:buClr>
                <a:schemeClr val="dk1"/>
              </a:buClr>
              <a:buSzPts val="1100"/>
              <a:buFont typeface="Arial"/>
              <a:buNone/>
            </a:pPr>
            <a:r>
              <a:rPr lang="en"/>
              <a:t>Another useful OSINT tool</a:t>
            </a:r>
            <a:br>
              <a:rPr lang="en"/>
            </a:br>
            <a:r>
              <a:rPr lang="en"/>
              <a:t>is Shodan, a search engine that scans the entire web and reports back all </a:t>
            </a:r>
            <a:br>
              <a:rPr lang="en"/>
            </a:br>
            <a:r>
              <a:rPr lang="en"/>
              <a:t>of its findings in the </a:t>
            </a:r>
            <a:br>
              <a:rPr lang="en"/>
            </a:br>
            <a:r>
              <a:rPr lang="en"/>
              <a:t>browser window.</a:t>
            </a:r>
            <a:endParaRPr sz="1400"/>
          </a:p>
        </p:txBody>
      </p:sp>
      <p:pic>
        <p:nvPicPr>
          <p:cNvPr id="2512" name="Google Shape;2512;p150"/>
          <p:cNvPicPr preferRelativeResize="0"/>
          <p:nvPr/>
        </p:nvPicPr>
        <p:blipFill rotWithShape="1">
          <a:blip r:embed="rId3">
            <a:alphaModFix/>
          </a:blip>
          <a:srcRect l="4962" t="4336" r="4980" b="8403"/>
          <a:stretch/>
        </p:blipFill>
        <p:spPr>
          <a:xfrm>
            <a:off x="3410575" y="533700"/>
            <a:ext cx="5486126" cy="4207926"/>
          </a:xfrm>
          <a:prstGeom prst="rect">
            <a:avLst/>
          </a:prstGeom>
          <a:noFill/>
          <a:ln>
            <a:noFill/>
          </a:ln>
          <a:effectLst>
            <a:outerShdw blurRad="200025" algn="bl" rotWithShape="0">
              <a:srgbClr val="000000">
                <a:alpha val="24000"/>
              </a:srgbClr>
            </a:outerShdw>
          </a:effectLst>
        </p:spPr>
      </p:pic>
      <p:sp>
        <p:nvSpPr>
          <p:cNvPr id="2513" name="Google Shape;2513;p15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45</a:t>
            </a:fld>
            <a:endParaRPr sz="600"/>
          </a:p>
        </p:txBody>
      </p:sp>
      <p:sp>
        <p:nvSpPr>
          <p:cNvPr id="2514" name="Google Shape;2514;p150"/>
          <p:cNvSpPr txBox="1">
            <a:spLocks noGrp="1"/>
          </p:cNvSpPr>
          <p:nvPr>
            <p:ph type="body" idx="3"/>
          </p:nvPr>
        </p:nvSpPr>
        <p:spPr>
          <a:xfrm>
            <a:off x="175" y="2804000"/>
            <a:ext cx="3687900" cy="8001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a:t>In the following demonstration, we’ll use Shodan to find </a:t>
            </a:r>
            <a:br>
              <a:rPr lang="en"/>
            </a:br>
            <a:r>
              <a:rPr lang="en"/>
              <a:t>IP addresses.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19" name="Google Shape;2519;p151"/>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Shodan</a:t>
            </a:r>
            <a:endParaRPr/>
          </a:p>
        </p:txBody>
      </p:sp>
      <p:sp>
        <p:nvSpPr>
          <p:cNvPr id="2520" name="Google Shape;2520;p15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46</a:t>
            </a:fld>
            <a:endParaRPr sz="6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24"/>
        <p:cNvGrpSpPr/>
        <p:nvPr/>
      </p:nvGrpSpPr>
      <p:grpSpPr>
        <a:xfrm>
          <a:off x="0" y="0"/>
          <a:ext cx="0" cy="0"/>
          <a:chOff x="0" y="0"/>
          <a:chExt cx="0" cy="0"/>
        </a:xfrm>
      </p:grpSpPr>
      <p:sp>
        <p:nvSpPr>
          <p:cNvPr id="2525" name="Google Shape;2525;p15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Certificate Transparency </a:t>
            </a:r>
            <a:endParaRPr/>
          </a:p>
        </p:txBody>
      </p:sp>
      <p:sp>
        <p:nvSpPr>
          <p:cNvPr id="2526" name="Google Shape;2526;p152"/>
          <p:cNvSpPr txBox="1">
            <a:spLocks noGrp="1"/>
          </p:cNvSpPr>
          <p:nvPr>
            <p:ph type="subTitle" idx="1"/>
          </p:nvPr>
        </p:nvSpPr>
        <p:spPr>
          <a:xfrm>
            <a:off x="0" y="675975"/>
            <a:ext cx="3536700" cy="9324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800"/>
              </a:spcAft>
              <a:buNone/>
            </a:pPr>
            <a:r>
              <a:rPr lang="en"/>
              <a:t>Certificate issuers publish logs of SSL/TLS certificates that they issue to organizations.</a:t>
            </a:r>
            <a:endParaRPr sz="1400"/>
          </a:p>
        </p:txBody>
      </p:sp>
      <p:pic>
        <p:nvPicPr>
          <p:cNvPr id="2527" name="Google Shape;2527;p152"/>
          <p:cNvPicPr preferRelativeResize="0"/>
          <p:nvPr/>
        </p:nvPicPr>
        <p:blipFill rotWithShape="1">
          <a:blip r:embed="rId3">
            <a:alphaModFix/>
          </a:blip>
          <a:srcRect l="4684" t="4431" r="5063" b="9687"/>
          <a:stretch/>
        </p:blipFill>
        <p:spPr>
          <a:xfrm>
            <a:off x="3134025" y="841850"/>
            <a:ext cx="5735647" cy="3914275"/>
          </a:xfrm>
          <a:prstGeom prst="rect">
            <a:avLst/>
          </a:prstGeom>
          <a:noFill/>
          <a:ln>
            <a:noFill/>
          </a:ln>
          <a:effectLst>
            <a:outerShdw blurRad="214313" algn="bl" rotWithShape="0">
              <a:srgbClr val="000000">
                <a:alpha val="23000"/>
              </a:srgbClr>
            </a:outerShdw>
          </a:effectLst>
        </p:spPr>
      </p:pic>
      <p:sp>
        <p:nvSpPr>
          <p:cNvPr id="2528" name="Google Shape;2528;p1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47</a:t>
            </a:fld>
            <a:endParaRPr sz="600"/>
          </a:p>
        </p:txBody>
      </p:sp>
      <p:sp>
        <p:nvSpPr>
          <p:cNvPr id="2529" name="Google Shape;2529;p15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2530" name="Google Shape;2530;p152"/>
          <p:cNvSpPr txBox="1">
            <a:spLocks noGrp="1"/>
          </p:cNvSpPr>
          <p:nvPr>
            <p:ph type="body" idx="3"/>
          </p:nvPr>
        </p:nvSpPr>
        <p:spPr>
          <a:xfrm>
            <a:off x="175" y="2281575"/>
            <a:ext cx="3409500" cy="1069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800"/>
              </a:spcAft>
              <a:buNone/>
            </a:pPr>
            <a:r>
              <a:rPr lang="en"/>
              <a:t>Attackers and pen testers</a:t>
            </a:r>
            <a:br>
              <a:rPr lang="en"/>
            </a:br>
            <a:r>
              <a:rPr lang="en"/>
              <a:t>can exploit this certificate transparency to search </a:t>
            </a:r>
            <a:br>
              <a:rPr lang="en"/>
            </a:br>
            <a:r>
              <a:rPr lang="en"/>
              <a:t>for subdomains.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153"/>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crt.sh</a:t>
            </a:r>
            <a:endParaRPr/>
          </a:p>
        </p:txBody>
      </p:sp>
      <p:sp>
        <p:nvSpPr>
          <p:cNvPr id="2536" name="Google Shape;2536;p15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48</a:t>
            </a:fld>
            <a:endParaRPr sz="6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15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25 minutes</a:t>
            </a:r>
            <a:endParaRPr/>
          </a:p>
        </p:txBody>
      </p:sp>
      <p:sp>
        <p:nvSpPr>
          <p:cNvPr id="2542" name="Google Shape;2542;p154"/>
          <p:cNvSpPr txBox="1">
            <a:spLocks noGrp="1"/>
          </p:cNvSpPr>
          <p:nvPr>
            <p:ph type="title" idx="2"/>
          </p:nvPr>
        </p:nvSpPr>
        <p:spPr>
          <a:xfrm>
            <a:off x="273900" y="1042875"/>
            <a:ext cx="88701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OSINT Recon</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In this activity you will perform initial information gathering recon of MegaCorp One’s network </a:t>
            </a:r>
            <a:endParaRPr sz="2000">
              <a:latin typeface="Roboto Light"/>
              <a:ea typeface="Roboto Light"/>
              <a:cs typeface="Roboto Light"/>
              <a:sym typeface="Roboto Light"/>
            </a:endParaRPr>
          </a:p>
          <a:p>
            <a:pPr marL="0" lvl="0" indent="0" algn="l" rtl="0">
              <a:lnSpc>
                <a:spcPct val="115000"/>
              </a:lnSpc>
              <a:spcBef>
                <a:spcPts val="0"/>
              </a:spcBef>
              <a:spcAft>
                <a:spcPts val="0"/>
              </a:spcAft>
              <a:buNone/>
            </a:pPr>
            <a:r>
              <a:rPr lang="en" sz="2000">
                <a:latin typeface="Roboto Light"/>
                <a:ea typeface="Roboto Light"/>
                <a:cs typeface="Roboto Light"/>
                <a:sym typeface="Roboto Light"/>
              </a:rPr>
              <a:t>using Google dorking, Shodan, and certificate transparency techniques.  </a:t>
            </a:r>
            <a:endParaRPr sz="2000">
              <a:latin typeface="Roboto Light"/>
              <a:ea typeface="Roboto Light"/>
              <a:cs typeface="Roboto Light"/>
              <a:sym typeface="Roboto Light"/>
            </a:endParaRPr>
          </a:p>
        </p:txBody>
      </p:sp>
      <p:sp>
        <p:nvSpPr>
          <p:cNvPr id="2543" name="Google Shape;2543;p1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49</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2090"/>
        <p:cNvGrpSpPr/>
        <p:nvPr/>
      </p:nvGrpSpPr>
      <p:grpSpPr>
        <a:xfrm>
          <a:off x="0" y="0"/>
          <a:ext cx="0" cy="0"/>
          <a:chOff x="0" y="0"/>
          <a:chExt cx="0" cy="0"/>
        </a:xfrm>
      </p:grpSpPr>
      <p:sp>
        <p:nvSpPr>
          <p:cNvPr id="2091" name="Google Shape;2091;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Important!</a:t>
            </a:r>
            <a:endParaRPr/>
          </a:p>
        </p:txBody>
      </p:sp>
      <p:sp>
        <p:nvSpPr>
          <p:cNvPr id="2092" name="Google Shape;2092;p110"/>
          <p:cNvSpPr txBox="1">
            <a:spLocks noGrp="1"/>
          </p:cNvSpPr>
          <p:nvPr>
            <p:ph type="body" idx="3"/>
          </p:nvPr>
        </p:nvSpPr>
        <p:spPr>
          <a:xfrm>
            <a:off x="175" y="3088050"/>
            <a:ext cx="3838200" cy="14028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t>Therefore, do not take today’s tools and techniques lightly. </a:t>
            </a:r>
            <a:endParaRPr/>
          </a:p>
          <a:p>
            <a:pPr marL="0" lvl="0" indent="0" algn="l" rtl="0">
              <a:lnSpc>
                <a:spcPct val="115000"/>
              </a:lnSpc>
              <a:spcBef>
                <a:spcPts val="800"/>
              </a:spcBef>
              <a:spcAft>
                <a:spcPts val="800"/>
              </a:spcAft>
              <a:buNone/>
            </a:pPr>
            <a:r>
              <a:rPr lang="en"/>
              <a:t>Do not practice against computers you do not own or have documented permission to be interacting with.</a:t>
            </a:r>
            <a:endParaRPr/>
          </a:p>
        </p:txBody>
      </p:sp>
      <p:sp>
        <p:nvSpPr>
          <p:cNvPr id="2093" name="Google Shape;2093;p11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2094" name="Google Shape;2094;p110"/>
          <p:cNvSpPr txBox="1">
            <a:spLocks noGrp="1"/>
          </p:cNvSpPr>
          <p:nvPr>
            <p:ph type="subTitle" idx="1"/>
          </p:nvPr>
        </p:nvSpPr>
        <p:spPr>
          <a:xfrm>
            <a:off x="0" y="773375"/>
            <a:ext cx="3838200" cy="1779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techniques we will learn throughout this unit can be used to break into networks and do serious damage to organizations’ infrastructure. This is illegal when done without permission.</a:t>
            </a:r>
            <a:endParaRPr/>
          </a:p>
        </p:txBody>
      </p:sp>
      <p:sp>
        <p:nvSpPr>
          <p:cNvPr id="2095" name="Google Shape;2095;p11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hlinkClick r:id="rId3"/>
              </a:rPr>
              <a:t>(Source)</a:t>
            </a:r>
            <a:endParaRPr/>
          </a:p>
        </p:txBody>
      </p:sp>
      <p:pic>
        <p:nvPicPr>
          <p:cNvPr id="2096" name="Google Shape;2096;p110"/>
          <p:cNvPicPr preferRelativeResize="0"/>
          <p:nvPr/>
        </p:nvPicPr>
        <p:blipFill>
          <a:blip r:embed="rId4">
            <a:alphaModFix/>
          </a:blip>
          <a:stretch>
            <a:fillRect/>
          </a:stretch>
        </p:blipFill>
        <p:spPr>
          <a:xfrm>
            <a:off x="3838150" y="929275"/>
            <a:ext cx="5031524" cy="37736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sp>
        <p:nvSpPr>
          <p:cNvPr id="2548" name="Google Shape;2548;p155"/>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Recon-ng</a:t>
            </a:r>
            <a:endParaRPr/>
          </a:p>
        </p:txBody>
      </p:sp>
      <p:sp>
        <p:nvSpPr>
          <p:cNvPr id="2549" name="Google Shape;2549;p1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50</a:t>
            </a:fld>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53"/>
        <p:cNvGrpSpPr/>
        <p:nvPr/>
      </p:nvGrpSpPr>
      <p:grpSpPr>
        <a:xfrm>
          <a:off x="0" y="0"/>
          <a:ext cx="0" cy="0"/>
          <a:chOff x="0" y="0"/>
          <a:chExt cx="0" cy="0"/>
        </a:xfrm>
      </p:grpSpPr>
      <p:sp>
        <p:nvSpPr>
          <p:cNvPr id="2554" name="Google Shape;2554;p156"/>
          <p:cNvSpPr txBox="1"/>
          <p:nvPr/>
        </p:nvSpPr>
        <p:spPr>
          <a:xfrm>
            <a:off x="3126825" y="1725100"/>
            <a:ext cx="50931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2400" b="1">
                <a:latin typeface="Roboto"/>
                <a:ea typeface="Roboto"/>
                <a:cs typeface="Roboto"/>
                <a:sym typeface="Roboto"/>
              </a:rPr>
              <a:t>Recon-ng</a:t>
            </a:r>
            <a:r>
              <a:rPr lang="en" sz="2400">
                <a:latin typeface="Roboto Light"/>
                <a:ea typeface="Roboto Light"/>
                <a:cs typeface="Roboto Light"/>
                <a:sym typeface="Roboto Light"/>
              </a:rPr>
              <a:t> is a web reconnaissance framework created in Python.</a:t>
            </a:r>
            <a:endParaRPr sz="2400">
              <a:latin typeface="Roboto Light"/>
              <a:ea typeface="Roboto Light"/>
              <a:cs typeface="Roboto Light"/>
              <a:sym typeface="Roboto Light"/>
            </a:endParaRPr>
          </a:p>
        </p:txBody>
      </p:sp>
      <p:pic>
        <p:nvPicPr>
          <p:cNvPr id="2555" name="Google Shape;2555;p156"/>
          <p:cNvPicPr preferRelativeResize="0"/>
          <p:nvPr/>
        </p:nvPicPr>
        <p:blipFill>
          <a:blip r:embed="rId3">
            <a:alphaModFix/>
          </a:blip>
          <a:stretch>
            <a:fillRect/>
          </a:stretch>
        </p:blipFill>
        <p:spPr>
          <a:xfrm>
            <a:off x="1604775" y="1541850"/>
            <a:ext cx="1342349" cy="1342349"/>
          </a:xfrm>
          <a:prstGeom prst="rect">
            <a:avLst/>
          </a:prstGeom>
          <a:noFill/>
          <a:ln>
            <a:noFill/>
          </a:ln>
        </p:spPr>
      </p:pic>
      <p:sp>
        <p:nvSpPr>
          <p:cNvPr id="2556" name="Google Shape;2556;p1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51</a:t>
            </a:fld>
            <a:endParaRPr sz="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5AC"/>
        </a:solidFill>
        <a:effectLst/>
      </p:bgPr>
    </p:bg>
    <p:spTree>
      <p:nvGrpSpPr>
        <p:cNvPr id="1" name="Shape 2560"/>
        <p:cNvGrpSpPr/>
        <p:nvPr/>
      </p:nvGrpSpPr>
      <p:grpSpPr>
        <a:xfrm>
          <a:off x="0" y="0"/>
          <a:ext cx="0" cy="0"/>
          <a:chOff x="0" y="0"/>
          <a:chExt cx="0" cy="0"/>
        </a:xfrm>
      </p:grpSpPr>
      <p:sp>
        <p:nvSpPr>
          <p:cNvPr id="2561" name="Google Shape;2561;p15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Recon-ng</a:t>
            </a:r>
            <a:endParaRPr/>
          </a:p>
        </p:txBody>
      </p:sp>
      <p:sp>
        <p:nvSpPr>
          <p:cNvPr id="2562" name="Google Shape;2562;p157"/>
          <p:cNvSpPr txBox="1">
            <a:spLocks noGrp="1"/>
          </p:cNvSpPr>
          <p:nvPr>
            <p:ph type="subTitle" idx="1"/>
          </p:nvPr>
        </p:nvSpPr>
        <p:spPr>
          <a:xfrm>
            <a:off x="0" y="675975"/>
            <a:ext cx="9144000" cy="364800"/>
          </a:xfrm>
          <a:prstGeom prst="rect">
            <a:avLst/>
          </a:prstGeom>
        </p:spPr>
        <p:txBody>
          <a:bodyPr spcFirstLastPara="1" wrap="square" lIns="457200" tIns="91425" rIns="274300" bIns="91425" anchor="t" anchorCtr="0">
            <a:noAutofit/>
          </a:bodyPr>
          <a:lstStyle/>
          <a:p>
            <a:pPr marL="0" lvl="0" indent="0" algn="l" rtl="0">
              <a:spcBef>
                <a:spcPts val="0"/>
              </a:spcBef>
              <a:spcAft>
                <a:spcPts val="0"/>
              </a:spcAft>
              <a:buNone/>
            </a:pPr>
            <a:r>
              <a:rPr lang="en"/>
              <a:t>Recon-ng is powerful, open source, and web-based, and works thoroughly </a:t>
            </a:r>
            <a:br>
              <a:rPr lang="en"/>
            </a:br>
            <a:r>
              <a:rPr lang="en"/>
              <a:t>and quickly. It includes the following features:</a:t>
            </a:r>
            <a:endParaRPr/>
          </a:p>
        </p:txBody>
      </p:sp>
      <p:sp>
        <p:nvSpPr>
          <p:cNvPr id="2563" name="Google Shape;2563;p1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52</a:t>
            </a:fld>
            <a:endParaRPr sz="600"/>
          </a:p>
        </p:txBody>
      </p:sp>
      <p:sp>
        <p:nvSpPr>
          <p:cNvPr id="2564" name="Google Shape;2564;p157"/>
          <p:cNvSpPr/>
          <p:nvPr/>
        </p:nvSpPr>
        <p:spPr>
          <a:xfrm>
            <a:off x="1362456" y="1452638"/>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57"/>
          <p:cNvSpPr txBox="1">
            <a:spLocks noGrp="1"/>
          </p:cNvSpPr>
          <p:nvPr>
            <p:ph type="subTitle" idx="1"/>
          </p:nvPr>
        </p:nvSpPr>
        <p:spPr>
          <a:xfrm>
            <a:off x="-1748" y="1471825"/>
            <a:ext cx="78495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Independent modules</a:t>
            </a:r>
            <a:endParaRPr>
              <a:latin typeface="Roboto"/>
              <a:ea typeface="Roboto"/>
              <a:cs typeface="Roboto"/>
              <a:sym typeface="Roboto"/>
            </a:endParaRPr>
          </a:p>
        </p:txBody>
      </p:sp>
      <p:sp>
        <p:nvSpPr>
          <p:cNvPr id="2566" name="Google Shape;2566;p157"/>
          <p:cNvSpPr/>
          <p:nvPr/>
        </p:nvSpPr>
        <p:spPr>
          <a:xfrm>
            <a:off x="1352550" y="21549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57"/>
          <p:cNvSpPr/>
          <p:nvPr/>
        </p:nvSpPr>
        <p:spPr>
          <a:xfrm>
            <a:off x="1352550" y="28452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57"/>
          <p:cNvSpPr/>
          <p:nvPr/>
        </p:nvSpPr>
        <p:spPr>
          <a:xfrm>
            <a:off x="1352550" y="3537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57"/>
          <p:cNvSpPr txBox="1">
            <a:spLocks noGrp="1"/>
          </p:cNvSpPr>
          <p:nvPr>
            <p:ph type="subTitle" idx="2"/>
          </p:nvPr>
        </p:nvSpPr>
        <p:spPr>
          <a:xfrm>
            <a:off x="-12193" y="2157350"/>
            <a:ext cx="78495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Database interaction</a:t>
            </a:r>
            <a:endParaRPr>
              <a:latin typeface="Roboto"/>
              <a:ea typeface="Roboto"/>
              <a:cs typeface="Roboto"/>
              <a:sym typeface="Roboto"/>
            </a:endParaRPr>
          </a:p>
        </p:txBody>
      </p:sp>
      <p:sp>
        <p:nvSpPr>
          <p:cNvPr id="2570" name="Google Shape;2570;p157"/>
          <p:cNvSpPr txBox="1">
            <a:spLocks noGrp="1"/>
          </p:cNvSpPr>
          <p:nvPr>
            <p:ph type="subTitle" idx="3"/>
          </p:nvPr>
        </p:nvSpPr>
        <p:spPr>
          <a:xfrm>
            <a:off x="-1684" y="2847675"/>
            <a:ext cx="78495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Built-in convenience functions</a:t>
            </a:r>
            <a:endParaRPr>
              <a:latin typeface="Roboto"/>
              <a:ea typeface="Roboto"/>
              <a:cs typeface="Roboto"/>
              <a:sym typeface="Roboto"/>
            </a:endParaRPr>
          </a:p>
        </p:txBody>
      </p:sp>
      <p:sp>
        <p:nvSpPr>
          <p:cNvPr id="2571" name="Google Shape;2571;p157"/>
          <p:cNvSpPr txBox="1">
            <a:spLocks noGrp="1"/>
          </p:cNvSpPr>
          <p:nvPr>
            <p:ph type="subTitle" idx="4"/>
          </p:nvPr>
        </p:nvSpPr>
        <p:spPr>
          <a:xfrm>
            <a:off x="-12300" y="3537975"/>
            <a:ext cx="78495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Interactive help</a:t>
            </a:r>
            <a:endParaRPr>
              <a:latin typeface="Roboto"/>
              <a:ea typeface="Roboto"/>
              <a:cs typeface="Roboto"/>
              <a:sym typeface="Roboto"/>
            </a:endParaRPr>
          </a:p>
        </p:txBody>
      </p:sp>
      <p:sp>
        <p:nvSpPr>
          <p:cNvPr id="2572" name="Google Shape;2572;p157"/>
          <p:cNvSpPr/>
          <p:nvPr/>
        </p:nvSpPr>
        <p:spPr>
          <a:xfrm>
            <a:off x="1364850" y="423070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57"/>
          <p:cNvSpPr txBox="1">
            <a:spLocks noGrp="1"/>
          </p:cNvSpPr>
          <p:nvPr>
            <p:ph type="subTitle" idx="5"/>
          </p:nvPr>
        </p:nvSpPr>
        <p:spPr>
          <a:xfrm>
            <a:off x="-1770" y="4230700"/>
            <a:ext cx="78495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Command completion</a:t>
            </a:r>
            <a:endParaRPr>
              <a:latin typeface="Roboto"/>
              <a:ea typeface="Roboto"/>
              <a:cs typeface="Roboto"/>
              <a:sym typeface="Roboto"/>
            </a:endParaRPr>
          </a:p>
        </p:txBody>
      </p:sp>
      <p:pic>
        <p:nvPicPr>
          <p:cNvPr id="2574" name="Google Shape;2574;p157"/>
          <p:cNvPicPr preferRelativeResize="0"/>
          <p:nvPr/>
        </p:nvPicPr>
        <p:blipFill rotWithShape="1">
          <a:blip r:embed="rId3">
            <a:alphaModFix/>
          </a:blip>
          <a:srcRect t="475" b="465"/>
          <a:stretch/>
        </p:blipFill>
        <p:spPr>
          <a:xfrm>
            <a:off x="429768" y="1466436"/>
            <a:ext cx="785567" cy="606900"/>
          </a:xfrm>
          <a:prstGeom prst="rect">
            <a:avLst/>
          </a:prstGeom>
          <a:noFill/>
          <a:ln>
            <a:noFill/>
          </a:ln>
        </p:spPr>
      </p:pic>
      <p:pic>
        <p:nvPicPr>
          <p:cNvPr id="2575" name="Google Shape;2575;p157"/>
          <p:cNvPicPr preferRelativeResize="0"/>
          <p:nvPr/>
        </p:nvPicPr>
        <p:blipFill rotWithShape="1">
          <a:blip r:embed="rId3">
            <a:alphaModFix/>
          </a:blip>
          <a:srcRect t="475" b="465"/>
          <a:stretch/>
        </p:blipFill>
        <p:spPr>
          <a:xfrm>
            <a:off x="429768" y="2162748"/>
            <a:ext cx="785566" cy="606900"/>
          </a:xfrm>
          <a:prstGeom prst="rect">
            <a:avLst/>
          </a:prstGeom>
          <a:noFill/>
          <a:ln>
            <a:noFill/>
          </a:ln>
        </p:spPr>
      </p:pic>
      <p:pic>
        <p:nvPicPr>
          <p:cNvPr id="2576" name="Google Shape;2576;p157"/>
          <p:cNvPicPr preferRelativeResize="0"/>
          <p:nvPr/>
        </p:nvPicPr>
        <p:blipFill rotWithShape="1">
          <a:blip r:embed="rId3">
            <a:alphaModFix/>
          </a:blip>
          <a:srcRect t="475" b="465"/>
          <a:stretch/>
        </p:blipFill>
        <p:spPr>
          <a:xfrm>
            <a:off x="429768" y="2853648"/>
            <a:ext cx="785566" cy="606900"/>
          </a:xfrm>
          <a:prstGeom prst="rect">
            <a:avLst/>
          </a:prstGeom>
          <a:noFill/>
          <a:ln>
            <a:noFill/>
          </a:ln>
        </p:spPr>
      </p:pic>
      <p:pic>
        <p:nvPicPr>
          <p:cNvPr id="2577" name="Google Shape;2577;p157"/>
          <p:cNvPicPr preferRelativeResize="0"/>
          <p:nvPr/>
        </p:nvPicPr>
        <p:blipFill rotWithShape="1">
          <a:blip r:embed="rId3">
            <a:alphaModFix/>
          </a:blip>
          <a:srcRect t="475" b="465"/>
          <a:stretch/>
        </p:blipFill>
        <p:spPr>
          <a:xfrm>
            <a:off x="429768" y="3545173"/>
            <a:ext cx="785566" cy="606900"/>
          </a:xfrm>
          <a:prstGeom prst="rect">
            <a:avLst/>
          </a:prstGeom>
          <a:noFill/>
          <a:ln>
            <a:noFill/>
          </a:ln>
        </p:spPr>
      </p:pic>
      <p:pic>
        <p:nvPicPr>
          <p:cNvPr id="2578" name="Google Shape;2578;p157"/>
          <p:cNvPicPr preferRelativeResize="0"/>
          <p:nvPr/>
        </p:nvPicPr>
        <p:blipFill rotWithShape="1">
          <a:blip r:embed="rId3">
            <a:alphaModFix/>
          </a:blip>
          <a:srcRect t="475" b="465"/>
          <a:stretch/>
        </p:blipFill>
        <p:spPr>
          <a:xfrm>
            <a:off x="429768" y="4230698"/>
            <a:ext cx="785566" cy="606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AF5AC"/>
        </a:solidFill>
        <a:effectLst/>
      </p:bgPr>
    </p:bg>
    <p:spTree>
      <p:nvGrpSpPr>
        <p:cNvPr id="1" name="Shape 2582"/>
        <p:cNvGrpSpPr/>
        <p:nvPr/>
      </p:nvGrpSpPr>
      <p:grpSpPr>
        <a:xfrm>
          <a:off x="0" y="0"/>
          <a:ext cx="0" cy="0"/>
          <a:chOff x="0" y="0"/>
          <a:chExt cx="0" cy="0"/>
        </a:xfrm>
      </p:grpSpPr>
      <p:sp>
        <p:nvSpPr>
          <p:cNvPr id="2583" name="Google Shape;2583;p158"/>
          <p:cNvSpPr/>
          <p:nvPr/>
        </p:nvSpPr>
        <p:spPr>
          <a:xfrm>
            <a:off x="117875" y="4883850"/>
            <a:ext cx="8942400" cy="105600"/>
          </a:xfrm>
          <a:prstGeom prst="rect">
            <a:avLst/>
          </a:prstGeom>
          <a:solidFill>
            <a:srgbClr val="FAF5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5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Recon-ng and Scripts</a:t>
            </a:r>
            <a:endParaRPr/>
          </a:p>
        </p:txBody>
      </p:sp>
      <p:sp>
        <p:nvSpPr>
          <p:cNvPr id="2585" name="Google Shape;2585;p15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Many scripts and programs can be used to integrate OSINT tools into Recon-ng.</a:t>
            </a:r>
            <a:endParaRPr/>
          </a:p>
          <a:p>
            <a:pPr marL="0" lvl="0" indent="0" algn="l" rtl="0">
              <a:spcBef>
                <a:spcPts val="0"/>
              </a:spcBef>
              <a:spcAft>
                <a:spcPts val="0"/>
              </a:spcAft>
              <a:buNone/>
            </a:pPr>
            <a:endParaRPr/>
          </a:p>
        </p:txBody>
      </p:sp>
      <p:pic>
        <p:nvPicPr>
          <p:cNvPr id="2586" name="Google Shape;2586;p158"/>
          <p:cNvPicPr preferRelativeResize="0"/>
          <p:nvPr/>
        </p:nvPicPr>
        <p:blipFill>
          <a:blip r:embed="rId3">
            <a:alphaModFix/>
          </a:blip>
          <a:stretch>
            <a:fillRect/>
          </a:stretch>
        </p:blipFill>
        <p:spPr>
          <a:xfrm>
            <a:off x="1312275" y="1271475"/>
            <a:ext cx="6829800" cy="3567425"/>
          </a:xfrm>
          <a:prstGeom prst="rect">
            <a:avLst/>
          </a:prstGeom>
          <a:noFill/>
          <a:ln>
            <a:noFill/>
          </a:ln>
        </p:spPr>
      </p:pic>
      <p:sp>
        <p:nvSpPr>
          <p:cNvPr id="2587" name="Google Shape;2587;p1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53</a:t>
            </a:fld>
            <a:endParaRPr sz="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159"/>
          <p:cNvSpPr txBox="1"/>
          <p:nvPr/>
        </p:nvSpPr>
        <p:spPr>
          <a:xfrm>
            <a:off x="2985575" y="1448700"/>
            <a:ext cx="5512500" cy="16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400">
                <a:latin typeface="Roboto Light"/>
                <a:ea typeface="Roboto Light"/>
                <a:cs typeface="Roboto Light"/>
                <a:sym typeface="Roboto Light"/>
              </a:rPr>
              <a:t>Recon-ng ingests a lot of popular </a:t>
            </a:r>
            <a:br>
              <a:rPr lang="en" sz="2400">
                <a:latin typeface="Roboto Light"/>
                <a:ea typeface="Roboto Light"/>
                <a:cs typeface="Roboto Light"/>
                <a:sym typeface="Roboto Light"/>
              </a:rPr>
            </a:br>
            <a:r>
              <a:rPr lang="en" sz="2400">
                <a:latin typeface="Roboto Light"/>
                <a:ea typeface="Roboto Light"/>
                <a:cs typeface="Roboto Light"/>
                <a:sym typeface="Roboto Light"/>
              </a:rPr>
              <a:t>OSINT modules, allowing the results </a:t>
            </a:r>
            <a:br>
              <a:rPr lang="en" sz="2400">
                <a:latin typeface="Roboto Light"/>
                <a:ea typeface="Roboto Light"/>
                <a:cs typeface="Roboto Light"/>
                <a:sym typeface="Roboto Light"/>
              </a:rPr>
            </a:br>
            <a:r>
              <a:rPr lang="en" sz="2400">
                <a:latin typeface="Roboto Light"/>
                <a:ea typeface="Roboto Light"/>
                <a:cs typeface="Roboto Light"/>
                <a:sym typeface="Roboto Light"/>
              </a:rPr>
              <a:t>of multiple tools to be combined </a:t>
            </a:r>
            <a:br>
              <a:rPr lang="en" sz="2400">
                <a:latin typeface="Roboto Light"/>
                <a:ea typeface="Roboto Light"/>
                <a:cs typeface="Roboto Light"/>
                <a:sym typeface="Roboto Light"/>
              </a:rPr>
            </a:br>
            <a:r>
              <a:rPr lang="en" sz="2400">
                <a:latin typeface="Roboto Light"/>
                <a:ea typeface="Roboto Light"/>
                <a:cs typeface="Roboto Light"/>
                <a:sym typeface="Roboto Light"/>
              </a:rPr>
              <a:t>into a single report.</a:t>
            </a:r>
            <a:endParaRPr sz="2400">
              <a:latin typeface="Roboto Light"/>
              <a:ea typeface="Roboto Light"/>
              <a:cs typeface="Roboto Light"/>
              <a:sym typeface="Roboto Light"/>
            </a:endParaRPr>
          </a:p>
        </p:txBody>
      </p:sp>
      <p:pic>
        <p:nvPicPr>
          <p:cNvPr id="2593" name="Google Shape;2593;p159"/>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594" name="Google Shape;2594;p15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54</a:t>
            </a:fld>
            <a:endParaRPr sz="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160"/>
          <p:cNvSpPr txBox="1">
            <a:spLocks noGrp="1"/>
          </p:cNvSpPr>
          <p:nvPr>
            <p:ph type="title"/>
          </p:nvPr>
        </p:nvSpPr>
        <p:spPr>
          <a:xfrm>
            <a:off x="-101100" y="4387000"/>
            <a:ext cx="9251400" cy="482100"/>
          </a:xfrm>
          <a:prstGeom prst="rect">
            <a:avLst/>
          </a:prstGeom>
        </p:spPr>
        <p:txBody>
          <a:bodyPr spcFirstLastPara="1" wrap="square" lIns="457200" tIns="9125" rIns="914400" bIns="0" anchor="t" anchorCtr="0">
            <a:noAutofit/>
          </a:bodyPr>
          <a:lstStyle/>
          <a:p>
            <a:pPr marL="0" lvl="0" indent="0" algn="r" rtl="0">
              <a:spcBef>
                <a:spcPts val="0"/>
              </a:spcBef>
              <a:spcAft>
                <a:spcPts val="0"/>
              </a:spcAft>
              <a:buNone/>
            </a:pPr>
            <a:r>
              <a:rPr lang="en"/>
              <a:t>Recon-ng</a:t>
            </a:r>
            <a:endParaRPr/>
          </a:p>
        </p:txBody>
      </p:sp>
      <p:sp>
        <p:nvSpPr>
          <p:cNvPr id="2600" name="Google Shape;2600;p16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55</a:t>
            </a:fld>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2605" name="Google Shape;2605;p161"/>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606" name="Google Shape;2606;p161"/>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Recon-ng</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2000">
                <a:latin typeface="Roboto Light"/>
                <a:ea typeface="Roboto Light"/>
                <a:cs typeface="Roboto Light"/>
                <a:sym typeface="Roboto Light"/>
              </a:rPr>
              <a:t>You will use the Shodan API and Recon-ng </a:t>
            </a:r>
            <a:br>
              <a:rPr lang="en" sz="2000">
                <a:latin typeface="Roboto Light"/>
                <a:ea typeface="Roboto Light"/>
                <a:cs typeface="Roboto Light"/>
                <a:sym typeface="Roboto Light"/>
              </a:rPr>
            </a:br>
            <a:r>
              <a:rPr lang="en" sz="2000">
                <a:latin typeface="Roboto Light"/>
                <a:ea typeface="Roboto Light"/>
                <a:cs typeface="Roboto Light"/>
                <a:sym typeface="Roboto Light"/>
              </a:rPr>
              <a:t>to test if your client’s domain server info is accessible with OSINT tools, then place your findings in a report.</a:t>
            </a:r>
            <a:endParaRPr sz="2000">
              <a:latin typeface="Roboto Light"/>
              <a:ea typeface="Roboto Light"/>
              <a:cs typeface="Roboto Light"/>
              <a:sym typeface="Roboto Light"/>
            </a:endParaRPr>
          </a:p>
        </p:txBody>
      </p:sp>
      <p:sp>
        <p:nvSpPr>
          <p:cNvPr id="2607" name="Google Shape;2607;p16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56</a:t>
            </a:fld>
            <a:endParaRPr sz="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16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57</a:t>
            </a:fld>
            <a:endParaRPr sz="6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16"/>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0"/>
        <p:cNvGrpSpPr/>
        <p:nvPr/>
      </p:nvGrpSpPr>
      <p:grpSpPr>
        <a:xfrm>
          <a:off x="0" y="0"/>
          <a:ext cx="0" cy="0"/>
          <a:chOff x="0" y="0"/>
          <a:chExt cx="0" cy="0"/>
        </a:xfrm>
      </p:grpSpPr>
      <p:sp>
        <p:nvSpPr>
          <p:cNvPr id="2101" name="Google Shape;2101;p11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Penetration Testing?</a:t>
            </a:r>
            <a:endParaRPr/>
          </a:p>
        </p:txBody>
      </p:sp>
      <p:sp>
        <p:nvSpPr>
          <p:cNvPr id="2102" name="Google Shape;2102;p11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p112"/>
          <p:cNvSpPr txBox="1"/>
          <p:nvPr/>
        </p:nvSpPr>
        <p:spPr>
          <a:xfrm>
            <a:off x="3126825" y="1600800"/>
            <a:ext cx="5349900" cy="162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100" b="1">
                <a:latin typeface="Roboto"/>
                <a:ea typeface="Roboto"/>
                <a:cs typeface="Roboto"/>
                <a:sym typeface="Roboto"/>
              </a:rPr>
              <a:t>Penetration testing</a:t>
            </a:r>
            <a:r>
              <a:rPr lang="en" sz="2100">
                <a:latin typeface="Roboto Light"/>
                <a:ea typeface="Roboto Light"/>
                <a:cs typeface="Roboto Light"/>
                <a:sym typeface="Roboto Light"/>
              </a:rPr>
              <a:t>, often referred to as pen testing or ethical hacking, is the offensive security practice of attacking a network with the same techniques an attacker would use. The goal is to identify security holes and raise awareness in an organization. </a:t>
            </a:r>
            <a:endParaRPr sz="2100">
              <a:latin typeface="Roboto Light"/>
              <a:ea typeface="Roboto Light"/>
              <a:cs typeface="Roboto Light"/>
              <a:sym typeface="Roboto Light"/>
            </a:endParaRPr>
          </a:p>
        </p:txBody>
      </p:sp>
      <p:pic>
        <p:nvPicPr>
          <p:cNvPr id="2108" name="Google Shape;2108;p112"/>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2109" name="Google Shape;2109;p11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7</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3BA"/>
        </a:solidFill>
        <a:effectLst/>
      </p:bgPr>
    </p:bg>
    <p:spTree>
      <p:nvGrpSpPr>
        <p:cNvPr id="1" name="Shape 2113"/>
        <p:cNvGrpSpPr/>
        <p:nvPr/>
      </p:nvGrpSpPr>
      <p:grpSpPr>
        <a:xfrm>
          <a:off x="0" y="0"/>
          <a:ext cx="0" cy="0"/>
          <a:chOff x="0" y="0"/>
          <a:chExt cx="0" cy="0"/>
        </a:xfrm>
      </p:grpSpPr>
      <p:sp>
        <p:nvSpPr>
          <p:cNvPr id="2114" name="Google Shape;2114;p113"/>
          <p:cNvSpPr/>
          <p:nvPr/>
        </p:nvSpPr>
        <p:spPr>
          <a:xfrm>
            <a:off x="1352550" y="137882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13"/>
          <p:cNvSpPr/>
          <p:nvPr/>
        </p:nvSpPr>
        <p:spPr>
          <a:xfrm>
            <a:off x="1352550" y="2231136"/>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13"/>
          <p:cNvSpPr/>
          <p:nvPr/>
        </p:nvSpPr>
        <p:spPr>
          <a:xfrm>
            <a:off x="1352550" y="3073850"/>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13"/>
          <p:cNvSpPr/>
          <p:nvPr/>
        </p:nvSpPr>
        <p:spPr>
          <a:xfrm>
            <a:off x="1352550" y="3918975"/>
            <a:ext cx="7517100" cy="6213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Penetration Testing</a:t>
            </a:r>
            <a:endParaRPr/>
          </a:p>
        </p:txBody>
      </p:sp>
      <p:sp>
        <p:nvSpPr>
          <p:cNvPr id="2119" name="Google Shape;2119;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solidFill>
                  <a:srgbClr val="24292E"/>
                </a:solidFill>
              </a:rPr>
              <a:t>While network administrators and security personnel do their best to harden their networks, it often takes an external entity to identify misconfigurations and subtle security holes.</a:t>
            </a:r>
            <a:endParaRPr sz="2200"/>
          </a:p>
        </p:txBody>
      </p:sp>
      <p:sp>
        <p:nvSpPr>
          <p:cNvPr id="2120" name="Google Shape;2120;p113"/>
          <p:cNvSpPr txBox="1">
            <a:spLocks noGrp="1"/>
          </p:cNvSpPr>
          <p:nvPr>
            <p:ph type="subTitle" idx="3"/>
          </p:nvPr>
        </p:nvSpPr>
        <p:spPr>
          <a:xfrm>
            <a:off x="12225" y="1398000"/>
            <a:ext cx="9144000" cy="606900"/>
          </a:xfrm>
          <a:prstGeom prst="rect">
            <a:avLst/>
          </a:prstGeom>
          <a:noFill/>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Organizations hire pen testers to assess their security controls. </a:t>
            </a:r>
            <a:endParaRPr/>
          </a:p>
        </p:txBody>
      </p:sp>
      <p:sp>
        <p:nvSpPr>
          <p:cNvPr id="2121" name="Google Shape;2121;p113"/>
          <p:cNvSpPr txBox="1">
            <a:spLocks noGrp="1"/>
          </p:cNvSpPr>
          <p:nvPr>
            <p:ph type="subTitle" idx="4"/>
          </p:nvPr>
        </p:nvSpPr>
        <p:spPr>
          <a:xfrm>
            <a:off x="-12225" y="2233550"/>
            <a:ext cx="9168600" cy="606900"/>
          </a:xfrm>
          <a:prstGeom prst="rect">
            <a:avLst/>
          </a:prstGeom>
        </p:spPr>
        <p:txBody>
          <a:bodyPr spcFirstLastPara="1" wrap="square" lIns="1554475" tIns="182875" rIns="274300" bIns="91425" anchor="ctr" anchorCtr="0">
            <a:noAutofit/>
          </a:bodyPr>
          <a:lstStyle/>
          <a:p>
            <a:pPr marL="0" lvl="0" indent="0" algn="l" rtl="0">
              <a:lnSpc>
                <a:spcPct val="100000"/>
              </a:lnSpc>
              <a:spcBef>
                <a:spcPts val="300"/>
              </a:spcBef>
              <a:spcAft>
                <a:spcPts val="1200"/>
              </a:spcAft>
              <a:buNone/>
            </a:pPr>
            <a:r>
              <a:rPr lang="en"/>
              <a:t>Pen testers find flaws in those controls, help the organization understand them, and provide recommendations about which vulnerabilities to prioritize and how to fix them.</a:t>
            </a:r>
            <a:endParaRPr/>
          </a:p>
        </p:txBody>
      </p:sp>
      <p:sp>
        <p:nvSpPr>
          <p:cNvPr id="2122" name="Google Shape;2122;p113"/>
          <p:cNvSpPr txBox="1">
            <a:spLocks noGrp="1"/>
          </p:cNvSpPr>
          <p:nvPr>
            <p:ph type="subTitle" idx="5"/>
          </p:nvPr>
        </p:nvSpPr>
        <p:spPr>
          <a:xfrm>
            <a:off x="0" y="3076275"/>
            <a:ext cx="9168600" cy="606900"/>
          </a:xfrm>
          <a:prstGeom prst="rect">
            <a:avLst/>
          </a:prstGeom>
        </p:spPr>
        <p:txBody>
          <a:bodyPr spcFirstLastPara="1" wrap="square" lIns="1554475" tIns="182875" rIns="274300" bIns="91425" anchor="ctr" anchorCtr="0">
            <a:noAutofit/>
          </a:bodyPr>
          <a:lstStyle/>
          <a:p>
            <a:pPr marL="0" lvl="0" indent="0" algn="l" rtl="0">
              <a:lnSpc>
                <a:spcPct val="100000"/>
              </a:lnSpc>
              <a:spcBef>
                <a:spcPts val="300"/>
              </a:spcBef>
              <a:spcAft>
                <a:spcPts val="1200"/>
              </a:spcAft>
              <a:buNone/>
            </a:pPr>
            <a:r>
              <a:rPr lang="en"/>
              <a:t>Pen tests are often administered by consultancies, which can take an “outside” examination of a client’s networks.</a:t>
            </a:r>
            <a:endParaRPr/>
          </a:p>
        </p:txBody>
      </p:sp>
      <p:sp>
        <p:nvSpPr>
          <p:cNvPr id="2123" name="Google Shape;2123;p113"/>
          <p:cNvSpPr txBox="1">
            <a:spLocks noGrp="1"/>
          </p:cNvSpPr>
          <p:nvPr>
            <p:ph type="subTitle" idx="6"/>
          </p:nvPr>
        </p:nvSpPr>
        <p:spPr>
          <a:xfrm>
            <a:off x="-12300" y="3918975"/>
            <a:ext cx="91686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a:t>Practitioners often refer to penetration tests as an </a:t>
            </a:r>
            <a:r>
              <a:rPr lang="en" b="1"/>
              <a:t>engagement</a:t>
            </a:r>
            <a:r>
              <a:rPr lang="en"/>
              <a:t>.</a:t>
            </a:r>
            <a:endParaRPr/>
          </a:p>
        </p:txBody>
      </p:sp>
      <p:sp>
        <p:nvSpPr>
          <p:cNvPr id="2124" name="Google Shape;2124;p1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8</a:t>
            </a:fld>
            <a:endParaRPr sz="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3BA"/>
        </a:solidFill>
        <a:effectLst/>
      </p:bgPr>
    </p:bg>
    <p:spTree>
      <p:nvGrpSpPr>
        <p:cNvPr id="1" name="Shape 2128"/>
        <p:cNvGrpSpPr/>
        <p:nvPr/>
      </p:nvGrpSpPr>
      <p:grpSpPr>
        <a:xfrm>
          <a:off x="0" y="0"/>
          <a:ext cx="0" cy="0"/>
          <a:chOff x="0" y="0"/>
          <a:chExt cx="0" cy="0"/>
        </a:xfrm>
      </p:grpSpPr>
      <p:sp>
        <p:nvSpPr>
          <p:cNvPr id="2129" name="Google Shape;2129;p114"/>
          <p:cNvSpPr/>
          <p:nvPr/>
        </p:nvSpPr>
        <p:spPr>
          <a:xfrm>
            <a:off x="126650" y="4753850"/>
            <a:ext cx="8855100" cy="243600"/>
          </a:xfrm>
          <a:prstGeom prst="rect">
            <a:avLst/>
          </a:prstGeom>
          <a:solidFill>
            <a:srgbClr val="F7F3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30" name="Google Shape;2130;p114"/>
          <p:cNvPicPr preferRelativeResize="0"/>
          <p:nvPr/>
        </p:nvPicPr>
        <p:blipFill>
          <a:blip r:embed="rId3">
            <a:alphaModFix/>
          </a:blip>
          <a:stretch>
            <a:fillRect/>
          </a:stretch>
        </p:blipFill>
        <p:spPr>
          <a:xfrm>
            <a:off x="593413" y="1495150"/>
            <a:ext cx="7921565" cy="3648350"/>
          </a:xfrm>
          <a:prstGeom prst="rect">
            <a:avLst/>
          </a:prstGeom>
          <a:noFill/>
          <a:ln>
            <a:noFill/>
          </a:ln>
        </p:spPr>
      </p:pic>
      <p:sp>
        <p:nvSpPr>
          <p:cNvPr id="2131" name="Google Shape;2131;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Penetration Testing</a:t>
            </a:r>
            <a:endParaRPr/>
          </a:p>
        </p:txBody>
      </p:sp>
      <p:sp>
        <p:nvSpPr>
          <p:cNvPr id="2132" name="Google Shape;2132;p11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Pen testers, unlike attackers, receive permission from the security owner to carry out an engagement (the act of a penetration test).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grpSp>
        <p:nvGrpSpPr>
          <p:cNvPr id="2133" name="Google Shape;2133;p114"/>
          <p:cNvGrpSpPr/>
          <p:nvPr/>
        </p:nvGrpSpPr>
        <p:grpSpPr>
          <a:xfrm rot="5400000">
            <a:off x="724215" y="2239385"/>
            <a:ext cx="645220" cy="1666500"/>
            <a:chOff x="588869" y="333532"/>
            <a:chExt cx="645220" cy="1666500"/>
          </a:xfrm>
        </p:grpSpPr>
        <p:sp>
          <p:nvSpPr>
            <p:cNvPr id="2134" name="Google Shape;2134;p114"/>
            <p:cNvSpPr/>
            <p:nvPr/>
          </p:nvSpPr>
          <p:spPr>
            <a:xfrm>
              <a:off x="588869" y="333532"/>
              <a:ext cx="563700" cy="1666500"/>
            </a:xfrm>
            <a:prstGeom prst="roundRect">
              <a:avLst>
                <a:gd name="adj" fmla="val 16667"/>
              </a:avLst>
            </a:prstGeom>
            <a:solidFill>
              <a:srgbClr val="59AD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latin typeface="Roboto Thin"/>
                <a:ea typeface="Roboto Thin"/>
                <a:cs typeface="Roboto Thin"/>
                <a:sym typeface="Roboto Thin"/>
              </a:endParaRPr>
            </a:p>
          </p:txBody>
        </p:sp>
        <p:sp>
          <p:nvSpPr>
            <p:cNvPr id="2135" name="Google Shape;2135;p114"/>
            <p:cNvSpPr/>
            <p:nvPr/>
          </p:nvSpPr>
          <p:spPr>
            <a:xfrm rot="5400000">
              <a:off x="969614" y="555550"/>
              <a:ext cx="340325" cy="188625"/>
            </a:xfrm>
            <a:prstGeom prst="flowChartExtract">
              <a:avLst/>
            </a:prstGeom>
            <a:solidFill>
              <a:srgbClr val="59AD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6" name="Google Shape;2136;p114"/>
          <p:cNvSpPr txBox="1"/>
          <p:nvPr/>
        </p:nvSpPr>
        <p:spPr>
          <a:xfrm>
            <a:off x="213575" y="2750025"/>
            <a:ext cx="16665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Roboto Medium"/>
                <a:ea typeface="Roboto Medium"/>
                <a:cs typeface="Roboto Medium"/>
                <a:sym typeface="Roboto Medium"/>
              </a:rPr>
              <a:t>Pen tester</a:t>
            </a:r>
            <a:endParaRPr>
              <a:solidFill>
                <a:srgbClr val="FFFFFF"/>
              </a:solidFill>
            </a:endParaRPr>
          </a:p>
        </p:txBody>
      </p:sp>
      <p:grpSp>
        <p:nvGrpSpPr>
          <p:cNvPr id="2137" name="Google Shape;2137;p114"/>
          <p:cNvGrpSpPr/>
          <p:nvPr/>
        </p:nvGrpSpPr>
        <p:grpSpPr>
          <a:xfrm rot="5400000">
            <a:off x="7578933" y="2031555"/>
            <a:ext cx="1060935" cy="1666500"/>
            <a:chOff x="588869" y="333532"/>
            <a:chExt cx="645220" cy="1666500"/>
          </a:xfrm>
        </p:grpSpPr>
        <p:sp>
          <p:nvSpPr>
            <p:cNvPr id="2138" name="Google Shape;2138;p114"/>
            <p:cNvSpPr/>
            <p:nvPr/>
          </p:nvSpPr>
          <p:spPr>
            <a:xfrm>
              <a:off x="588869" y="333532"/>
              <a:ext cx="563700" cy="16665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latin typeface="Roboto Thin"/>
                <a:ea typeface="Roboto Thin"/>
                <a:cs typeface="Roboto Thin"/>
                <a:sym typeface="Roboto Thin"/>
              </a:endParaRPr>
            </a:p>
          </p:txBody>
        </p:sp>
        <p:sp>
          <p:nvSpPr>
            <p:cNvPr id="2139" name="Google Shape;2139;p114"/>
            <p:cNvSpPr/>
            <p:nvPr/>
          </p:nvSpPr>
          <p:spPr>
            <a:xfrm rot="5400000">
              <a:off x="969614" y="1607650"/>
              <a:ext cx="340325" cy="188625"/>
            </a:xfrm>
            <a:prstGeom prst="flowChartExtra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0" name="Google Shape;2140;p114"/>
          <p:cNvSpPr txBox="1"/>
          <p:nvPr/>
        </p:nvSpPr>
        <p:spPr>
          <a:xfrm>
            <a:off x="7276150" y="2357388"/>
            <a:ext cx="1666500" cy="42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Roboto Medium"/>
                <a:ea typeface="Roboto Medium"/>
                <a:cs typeface="Roboto Medium"/>
                <a:sym typeface="Roboto Medium"/>
              </a:rPr>
              <a:t>Malicious Hacker</a:t>
            </a:r>
            <a:endParaRPr>
              <a:solidFill>
                <a:srgbClr val="FFFFFF"/>
              </a:solidFill>
            </a:endParaRPr>
          </a:p>
        </p:txBody>
      </p:sp>
      <p:sp>
        <p:nvSpPr>
          <p:cNvPr id="2141" name="Google Shape;2141;p11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9</a:t>
            </a:fld>
            <a:endParaRPr sz="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1971</Words>
  <Application>Microsoft Office PowerPoint</Application>
  <PresentationFormat>On-screen Show (16:9)</PresentationFormat>
  <Paragraphs>268</Paragraphs>
  <Slides>58</Slides>
  <Notes>58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58</vt:i4>
      </vt:variant>
    </vt:vector>
  </HeadingPairs>
  <TitlesOfParts>
    <vt:vector size="65" baseType="lpstr">
      <vt:lpstr>Roboto Medium</vt:lpstr>
      <vt:lpstr>Arial</vt:lpstr>
      <vt:lpstr>Roboto Light</vt:lpstr>
      <vt:lpstr>Roboto</vt:lpstr>
      <vt:lpstr>Roboto Thin</vt:lpstr>
      <vt:lpstr>Simple Light</vt:lpstr>
      <vt:lpstr>Simple Light</vt:lpstr>
      <vt:lpstr>Penetration Testing Day 1</vt:lpstr>
      <vt:lpstr>Class Objectives</vt:lpstr>
      <vt:lpstr>PowerPoint Presentation</vt:lpstr>
      <vt:lpstr>Today’s Class</vt:lpstr>
      <vt:lpstr>Important!</vt:lpstr>
      <vt:lpstr>What Is Penetration Testing?</vt:lpstr>
      <vt:lpstr>PowerPoint Presentation</vt:lpstr>
      <vt:lpstr>Penetration Testing</vt:lpstr>
      <vt:lpstr>Penetration Testing</vt:lpstr>
      <vt:lpstr>Stages of Engagement</vt:lpstr>
      <vt:lpstr>This Unit</vt:lpstr>
      <vt:lpstr>Types of Penetration Testings</vt:lpstr>
      <vt:lpstr>Types of Penetration Testing  </vt:lpstr>
      <vt:lpstr>No-View Pen Testing</vt:lpstr>
      <vt:lpstr>Full-View Pen Testing</vt:lpstr>
      <vt:lpstr>Partial-View Pen Testing</vt:lpstr>
      <vt:lpstr>Planning</vt:lpstr>
      <vt:lpstr>Planning</vt:lpstr>
      <vt:lpstr>PowerPoint Presentation</vt:lpstr>
      <vt:lpstr>Scope and Purpose</vt:lpstr>
      <vt:lpstr>Penetration Testing</vt:lpstr>
      <vt:lpstr> In the next activity, we will explore  the vast field of certifications, focusing specifically on pen testing certifications. </vt:lpstr>
      <vt:lpstr>15 Minutes</vt:lpstr>
      <vt:lpstr>PowerPoint Presentation</vt:lpstr>
      <vt:lpstr>Reconnaissance </vt:lpstr>
      <vt:lpstr>Passive and Active Recon</vt:lpstr>
      <vt:lpstr>PowerPoint Presentation</vt:lpstr>
      <vt:lpstr>Reconnaissance</vt:lpstr>
      <vt:lpstr> Today’s reconnaissance will focus  on external reconnaissance,  also referred to as open source intelligence (OSINT).</vt:lpstr>
      <vt:lpstr>OSINT</vt:lpstr>
      <vt:lpstr>OSINT</vt:lpstr>
      <vt:lpstr>WHOIS</vt:lpstr>
      <vt:lpstr>Remember!</vt:lpstr>
      <vt:lpstr>Remember!</vt:lpstr>
      <vt:lpstr>OSINT Demo</vt:lpstr>
      <vt:lpstr>OSINT</vt:lpstr>
      <vt:lpstr>15 Minutes</vt:lpstr>
      <vt:lpstr>PowerPoint Presentation</vt:lpstr>
      <vt:lpstr>PowerPoint Presentation</vt:lpstr>
      <vt:lpstr>Google Dorking, Shodan, and  Certificate Transparency</vt:lpstr>
      <vt:lpstr>Now that we’ve learned why DNS domain discovery is useful for attacks and pen tests, we will explore other TTPs  that we can use in the reconnaissance stage of an engagement. </vt:lpstr>
      <vt:lpstr>PowerPoint Presentation</vt:lpstr>
      <vt:lpstr>Google Dorking</vt:lpstr>
      <vt:lpstr>Google Dorking</vt:lpstr>
      <vt:lpstr>Shodan</vt:lpstr>
      <vt:lpstr>Shodan</vt:lpstr>
      <vt:lpstr>Certificate Transparency </vt:lpstr>
      <vt:lpstr>crt.sh</vt:lpstr>
      <vt:lpstr>25 minutes</vt:lpstr>
      <vt:lpstr>Recon-ng</vt:lpstr>
      <vt:lpstr>PowerPoint Presentation</vt:lpstr>
      <vt:lpstr>Recon-ng</vt:lpstr>
      <vt:lpstr>Recon-ng and Scripts</vt:lpstr>
      <vt:lpstr>PowerPoint Presentation</vt:lpstr>
      <vt:lpstr>Recon-ng</vt:lpstr>
      <vt:lpstr>20 minutes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Penetration Testing Day 1</dc:title>
  <cp:lastModifiedBy>Dan Schmidt</cp:lastModifiedBy>
  <cp:revision>1</cp:revision>
  <dcterms:modified xsi:type="dcterms:W3CDTF">2021-04-05T12:44:38Z</dcterms:modified>
</cp:coreProperties>
</file>